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8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BBF0C9B7-C246-4017-94C8-9475A006832A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3010E6A0-0F92-4A5A-9F7F-B0D87142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BBF0C9B7-C246-4017-94C8-9475A006832A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3010E6A0-0F92-4A5A-9F7F-B0D87142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BBF0C9B7-C246-4017-94C8-9475A006832A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3010E6A0-0F92-4A5A-9F7F-B0D87142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BBF0C9B7-C246-4017-94C8-9475A006832A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3010E6A0-0F92-4A5A-9F7F-B0D87142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C9B7-C246-4017-94C8-9475A006832A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6A0-0F92-4A5A-9F7F-B0D87142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C9B7-C246-4017-94C8-9475A006832A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E6A0-0F92-4A5A-9F7F-B0D87142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یک شروع هوشمند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4063"/>
            <a:ext cx="6858000" cy="527577"/>
          </a:xfrm>
        </p:spPr>
        <p:txBody>
          <a:bodyPr/>
          <a:lstStyle/>
          <a:p>
            <a:r>
              <a:rPr lang="fa-IR" dirty="0"/>
              <a:t>اپلیکیشن مدرسه هوشمند حرفه ای پروسا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7373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603967" y="-1048610"/>
            <a:ext cx="5178970" cy="4890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52584"/>
              </p:ext>
            </p:extLst>
          </p:nvPr>
        </p:nvGraphicFramePr>
        <p:xfrm>
          <a:off x="7047121" y="3099747"/>
          <a:ext cx="2096879" cy="375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4888800" imgH="8749080" progId="Photoshop.Image.14">
                  <p:embed/>
                </p:oleObj>
              </mc:Choice>
              <mc:Fallback>
                <p:oleObj name="Image" r:id="rId3" imgW="4888800" imgH="874908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7121" y="3099747"/>
                        <a:ext cx="2096879" cy="375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614844" y="-418011"/>
            <a:ext cx="4220193" cy="4781005"/>
            <a:chOff x="-614844" y="-418011"/>
            <a:chExt cx="4220193" cy="478100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3199141"/>
                </p:ext>
              </p:extLst>
            </p:nvPr>
          </p:nvGraphicFramePr>
          <p:xfrm>
            <a:off x="-614844" y="-234813"/>
            <a:ext cx="3755565" cy="3755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Image" r:id="rId5" imgW="7949160" imgH="7949160" progId="Photoshop.Image.14">
                    <p:embed/>
                  </p:oleObj>
                </mc:Choice>
                <mc:Fallback>
                  <p:oleObj name="Image" r:id="rId5" imgW="7949160" imgH="7949160" progId="Photoshop.Image.1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614844" y="-234813"/>
                          <a:ext cx="3755565" cy="3755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495006" y="-418011"/>
              <a:ext cx="1110343" cy="4781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614844" y="3099747"/>
              <a:ext cx="3514798" cy="7929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1685109" y="493880"/>
            <a:ext cx="5368834" cy="5284531"/>
          </a:xfrm>
          <a:custGeom>
            <a:avLst/>
            <a:gdLst>
              <a:gd name="connsiteX0" fmla="*/ 0 w 5368834"/>
              <a:gd name="connsiteY0" fmla="*/ 642589 h 5635427"/>
              <a:gd name="connsiteX1" fmla="*/ 600891 w 5368834"/>
              <a:gd name="connsiteY1" fmla="*/ 211514 h 5635427"/>
              <a:gd name="connsiteX2" fmla="*/ 1724297 w 5368834"/>
              <a:gd name="connsiteY2" fmla="*/ 2509 h 5635427"/>
              <a:gd name="connsiteX3" fmla="*/ 2808514 w 5368834"/>
              <a:gd name="connsiteY3" fmla="*/ 342143 h 5635427"/>
              <a:gd name="connsiteX4" fmla="*/ 3448594 w 5368834"/>
              <a:gd name="connsiteY4" fmla="*/ 1334920 h 5635427"/>
              <a:gd name="connsiteX5" fmla="*/ 2860765 w 5368834"/>
              <a:gd name="connsiteY5" fmla="*/ 2536703 h 5635427"/>
              <a:gd name="connsiteX6" fmla="*/ 1306285 w 5368834"/>
              <a:gd name="connsiteY6" fmla="*/ 2641206 h 5635427"/>
              <a:gd name="connsiteX7" fmla="*/ 1371600 w 5368834"/>
              <a:gd name="connsiteY7" fmla="*/ 1543926 h 5635427"/>
              <a:gd name="connsiteX8" fmla="*/ 2364377 w 5368834"/>
              <a:gd name="connsiteY8" fmla="*/ 1465549 h 5635427"/>
              <a:gd name="connsiteX9" fmla="*/ 3148148 w 5368834"/>
              <a:gd name="connsiteY9" fmla="*/ 2654269 h 5635427"/>
              <a:gd name="connsiteX10" fmla="*/ 2338251 w 5368834"/>
              <a:gd name="connsiteY10" fmla="*/ 4352440 h 5635427"/>
              <a:gd name="connsiteX11" fmla="*/ 3226525 w 5368834"/>
              <a:gd name="connsiteY11" fmla="*/ 5632600 h 5635427"/>
              <a:gd name="connsiteX12" fmla="*/ 4754880 w 5368834"/>
              <a:gd name="connsiteY12" fmla="*/ 4692074 h 5635427"/>
              <a:gd name="connsiteX13" fmla="*/ 5368834 w 5368834"/>
              <a:gd name="connsiteY13" fmla="*/ 4509194 h 5635427"/>
              <a:gd name="connsiteX0" fmla="*/ 0 w 5368834"/>
              <a:gd name="connsiteY0" fmla="*/ 642589 h 5284223"/>
              <a:gd name="connsiteX1" fmla="*/ 600891 w 5368834"/>
              <a:gd name="connsiteY1" fmla="*/ 211514 h 5284223"/>
              <a:gd name="connsiteX2" fmla="*/ 1724297 w 5368834"/>
              <a:gd name="connsiteY2" fmla="*/ 2509 h 5284223"/>
              <a:gd name="connsiteX3" fmla="*/ 2808514 w 5368834"/>
              <a:gd name="connsiteY3" fmla="*/ 342143 h 5284223"/>
              <a:gd name="connsiteX4" fmla="*/ 3448594 w 5368834"/>
              <a:gd name="connsiteY4" fmla="*/ 1334920 h 5284223"/>
              <a:gd name="connsiteX5" fmla="*/ 2860765 w 5368834"/>
              <a:gd name="connsiteY5" fmla="*/ 2536703 h 5284223"/>
              <a:gd name="connsiteX6" fmla="*/ 1306285 w 5368834"/>
              <a:gd name="connsiteY6" fmla="*/ 2641206 h 5284223"/>
              <a:gd name="connsiteX7" fmla="*/ 1371600 w 5368834"/>
              <a:gd name="connsiteY7" fmla="*/ 1543926 h 5284223"/>
              <a:gd name="connsiteX8" fmla="*/ 2364377 w 5368834"/>
              <a:gd name="connsiteY8" fmla="*/ 1465549 h 5284223"/>
              <a:gd name="connsiteX9" fmla="*/ 3148148 w 5368834"/>
              <a:gd name="connsiteY9" fmla="*/ 2654269 h 5284223"/>
              <a:gd name="connsiteX10" fmla="*/ 2338251 w 5368834"/>
              <a:gd name="connsiteY10" fmla="*/ 4352440 h 5284223"/>
              <a:gd name="connsiteX11" fmla="*/ 3265713 w 5368834"/>
              <a:gd name="connsiteY11" fmla="*/ 5279903 h 5284223"/>
              <a:gd name="connsiteX12" fmla="*/ 4754880 w 5368834"/>
              <a:gd name="connsiteY12" fmla="*/ 4692074 h 5284223"/>
              <a:gd name="connsiteX13" fmla="*/ 5368834 w 5368834"/>
              <a:gd name="connsiteY13" fmla="*/ 4509194 h 5284223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06285 w 5368834"/>
              <a:gd name="connsiteY6" fmla="*/ 2641206 h 5284531"/>
              <a:gd name="connsiteX7" fmla="*/ 1371600 w 5368834"/>
              <a:gd name="connsiteY7" fmla="*/ 1543926 h 5284531"/>
              <a:gd name="connsiteX8" fmla="*/ 2364377 w 5368834"/>
              <a:gd name="connsiteY8" fmla="*/ 1465549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97725 w 5368834"/>
              <a:gd name="connsiteY6" fmla="*/ 2706520 h 5284531"/>
              <a:gd name="connsiteX7" fmla="*/ 1371600 w 5368834"/>
              <a:gd name="connsiteY7" fmla="*/ 1543926 h 5284531"/>
              <a:gd name="connsiteX8" fmla="*/ 2364377 w 5368834"/>
              <a:gd name="connsiteY8" fmla="*/ 1465549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97725 w 5368834"/>
              <a:gd name="connsiteY6" fmla="*/ 2706520 h 5284531"/>
              <a:gd name="connsiteX7" fmla="*/ 1397726 w 5368834"/>
              <a:gd name="connsiteY7" fmla="*/ 1622303 h 5284531"/>
              <a:gd name="connsiteX8" fmla="*/ 2364377 w 5368834"/>
              <a:gd name="connsiteY8" fmla="*/ 1465549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97725 w 5368834"/>
              <a:gd name="connsiteY6" fmla="*/ 2706520 h 5284531"/>
              <a:gd name="connsiteX7" fmla="*/ 1397726 w 5368834"/>
              <a:gd name="connsiteY7" fmla="*/ 1622303 h 5284531"/>
              <a:gd name="connsiteX8" fmla="*/ 2677885 w 5368834"/>
              <a:gd name="connsiteY8" fmla="*/ 1491675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97725 w 5368834"/>
              <a:gd name="connsiteY6" fmla="*/ 2706520 h 5284531"/>
              <a:gd name="connsiteX7" fmla="*/ 1463040 w 5368834"/>
              <a:gd name="connsiteY7" fmla="*/ 1543926 h 5284531"/>
              <a:gd name="connsiteX8" fmla="*/ 2677885 w 5368834"/>
              <a:gd name="connsiteY8" fmla="*/ 1491675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397725 w 5368834"/>
              <a:gd name="connsiteY6" fmla="*/ 2706520 h 5284531"/>
              <a:gd name="connsiteX7" fmla="*/ 1463040 w 5368834"/>
              <a:gd name="connsiteY7" fmla="*/ 1504737 h 5284531"/>
              <a:gd name="connsiteX8" fmla="*/ 2677885 w 5368834"/>
              <a:gd name="connsiteY8" fmla="*/ 1491675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  <a:gd name="connsiteX0" fmla="*/ 0 w 5368834"/>
              <a:gd name="connsiteY0" fmla="*/ 642589 h 5284531"/>
              <a:gd name="connsiteX1" fmla="*/ 600891 w 5368834"/>
              <a:gd name="connsiteY1" fmla="*/ 211514 h 5284531"/>
              <a:gd name="connsiteX2" fmla="*/ 1724297 w 5368834"/>
              <a:gd name="connsiteY2" fmla="*/ 2509 h 5284531"/>
              <a:gd name="connsiteX3" fmla="*/ 2808514 w 5368834"/>
              <a:gd name="connsiteY3" fmla="*/ 342143 h 5284531"/>
              <a:gd name="connsiteX4" fmla="*/ 3448594 w 5368834"/>
              <a:gd name="connsiteY4" fmla="*/ 1334920 h 5284531"/>
              <a:gd name="connsiteX5" fmla="*/ 2860765 w 5368834"/>
              <a:gd name="connsiteY5" fmla="*/ 2536703 h 5284531"/>
              <a:gd name="connsiteX6" fmla="*/ 1476102 w 5368834"/>
              <a:gd name="connsiteY6" fmla="*/ 2575892 h 5284531"/>
              <a:gd name="connsiteX7" fmla="*/ 1463040 w 5368834"/>
              <a:gd name="connsiteY7" fmla="*/ 1504737 h 5284531"/>
              <a:gd name="connsiteX8" fmla="*/ 2677885 w 5368834"/>
              <a:gd name="connsiteY8" fmla="*/ 1491675 h 5284531"/>
              <a:gd name="connsiteX9" fmla="*/ 3148148 w 5368834"/>
              <a:gd name="connsiteY9" fmla="*/ 2654269 h 5284531"/>
              <a:gd name="connsiteX10" fmla="*/ 2442754 w 5368834"/>
              <a:gd name="connsiteY10" fmla="*/ 4339377 h 5284531"/>
              <a:gd name="connsiteX11" fmla="*/ 3265713 w 5368834"/>
              <a:gd name="connsiteY11" fmla="*/ 5279903 h 5284531"/>
              <a:gd name="connsiteX12" fmla="*/ 4754880 w 5368834"/>
              <a:gd name="connsiteY12" fmla="*/ 4692074 h 5284531"/>
              <a:gd name="connsiteX13" fmla="*/ 5368834 w 5368834"/>
              <a:gd name="connsiteY13" fmla="*/ 4509194 h 52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8834" h="5284531">
                <a:moveTo>
                  <a:pt x="0" y="642589"/>
                </a:moveTo>
                <a:cubicBezTo>
                  <a:pt x="156754" y="480391"/>
                  <a:pt x="313508" y="318194"/>
                  <a:pt x="600891" y="211514"/>
                </a:cubicBezTo>
                <a:cubicBezTo>
                  <a:pt x="888274" y="104834"/>
                  <a:pt x="1356360" y="-19263"/>
                  <a:pt x="1724297" y="2509"/>
                </a:cubicBezTo>
                <a:cubicBezTo>
                  <a:pt x="2092234" y="24280"/>
                  <a:pt x="2521131" y="120075"/>
                  <a:pt x="2808514" y="342143"/>
                </a:cubicBezTo>
                <a:cubicBezTo>
                  <a:pt x="3095897" y="564211"/>
                  <a:pt x="3439885" y="969160"/>
                  <a:pt x="3448594" y="1334920"/>
                </a:cubicBezTo>
                <a:cubicBezTo>
                  <a:pt x="3457303" y="1700680"/>
                  <a:pt x="3189514" y="2329874"/>
                  <a:pt x="2860765" y="2536703"/>
                </a:cubicBezTo>
                <a:cubicBezTo>
                  <a:pt x="2532016" y="2743532"/>
                  <a:pt x="1709056" y="2747886"/>
                  <a:pt x="1476102" y="2575892"/>
                </a:cubicBezTo>
                <a:cubicBezTo>
                  <a:pt x="1243148" y="2403898"/>
                  <a:pt x="1262743" y="1685440"/>
                  <a:pt x="1463040" y="1504737"/>
                </a:cubicBezTo>
                <a:cubicBezTo>
                  <a:pt x="1663337" y="1324034"/>
                  <a:pt x="2397034" y="1300086"/>
                  <a:pt x="2677885" y="1491675"/>
                </a:cubicBezTo>
                <a:cubicBezTo>
                  <a:pt x="2958736" y="1683264"/>
                  <a:pt x="3187336" y="2179652"/>
                  <a:pt x="3148148" y="2654269"/>
                </a:cubicBezTo>
                <a:cubicBezTo>
                  <a:pt x="3108960" y="3128886"/>
                  <a:pt x="2423160" y="3901771"/>
                  <a:pt x="2442754" y="4339377"/>
                </a:cubicBezTo>
                <a:cubicBezTo>
                  <a:pt x="2462348" y="4776983"/>
                  <a:pt x="2880359" y="5221120"/>
                  <a:pt x="3265713" y="5279903"/>
                </a:cubicBezTo>
                <a:cubicBezTo>
                  <a:pt x="3651067" y="5338686"/>
                  <a:pt x="4404360" y="4820525"/>
                  <a:pt x="4754880" y="4692074"/>
                </a:cubicBezTo>
                <a:cubicBezTo>
                  <a:pt x="5105400" y="4563623"/>
                  <a:pt x="5240382" y="4507017"/>
                  <a:pt x="5368834" y="45091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53" y="786118"/>
            <a:ext cx="843955" cy="61033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12848"/>
              </p:ext>
            </p:extLst>
          </p:nvPr>
        </p:nvGraphicFramePr>
        <p:xfrm>
          <a:off x="6632456" y="527045"/>
          <a:ext cx="2032382" cy="202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8" imgW="2704680" imgH="2691720" progId="Photoshop.Image.14">
                  <p:embed/>
                </p:oleObj>
              </mc:Choice>
              <mc:Fallback>
                <p:oleObj name="Image" r:id="rId8" imgW="2704680" imgH="269172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2456" y="527045"/>
                        <a:ext cx="2032382" cy="2022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875211" y="1091283"/>
            <a:ext cx="149688" cy="1496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4913" y="4904029"/>
            <a:ext cx="149688" cy="1496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4861 L 0.02743 -0.04861 C 0.03855 -0.04699 0.04184 -0.04514 0.05313 -0.04861 C 0.05521 -0.04931 0.05677 -0.05116 0.05886 -0.05232 C 0.06111 -0.05371 0.06355 -0.05463 0.06598 -0.05625 C 0.06841 -0.05787 0.07066 -0.05996 0.07309 -0.06204 C 0.07448 -0.0632 0.0757 -0.06505 0.07743 -0.06574 C 0.07865 -0.06644 0.08021 -0.06574 0.0816 -0.06574 L 0.15018 -0.08658 L 0.23594 -0.07917 L 0.32743 -0.00672 L 0.37032 0.11713 L 0.34028 0.23703 L 0.28021 0.3 L 0.18733 0.30764 L 0.13733 0.27893 L 0.13455 0.15509 L 0.16302 0.11528 L 0.25174 0.11528 L 0.31164 0.16088 L 0.33455 0.29421 L 0.2573 0.51898 L 0.2573 0.58194 L 0.31164 0.66574 L 0.38455 0.68102 L 0.47032 0.62384 L 0.5632 0.57222 " pathEditMode="relative" ptsTypes="AAAAAAAAAAAAAAAAAAAAAAAAAAA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19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animClr clrSpc="rgb" dir="cw">
                                      <p:cBhvr>
                                        <p:cTn id="3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سیستم مدرسه هوشمند حرفه ای پروسا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/>
              <a:t>برای بهبود  کارایی یک سیستم آموزشی مانند مدرسه، هماهنگی هوشمند مدیر ، معلم،‌ والدین  و دانش آموز  از طریق دنیای فن آوری اطلاعات مورد نیاز است و برای تحقق این امر به یک سیستم ارتباط جمعی حرفه ای هوشمند مختص مدارس و سیستم مدرسه الکترونیک نیاز داریم که  امور مدیریتی ، سازمانی ، ارتباطی و اطلاعاتی مدرسه را با استفاده از فن آوری های نوین تسهیل </a:t>
            </a:r>
            <a:r>
              <a:rPr lang="fa-IR" dirty="0" smtClean="0"/>
              <a:t>کند. اپلیکیشن </a:t>
            </a:r>
            <a:r>
              <a:rPr lang="fa-IR" dirty="0"/>
              <a:t>پروسا برای هوشمند سازی مدارس با محیطی جذاب و رابط کاربری بسیار آسان طراحی شده است که شامل ابزارهای مختلفی میباشد که با جدید ترین تکنولوژی های فن آوری اطلاعات پیاده سازی شده است. </a:t>
            </a:r>
            <a:endParaRPr lang="en-US" dirty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امکانات اپلیکیشن مدرسه هوشمند حرفه ای </a:t>
            </a:r>
            <a:r>
              <a:rPr lang="fa-IR" sz="3600" dirty="0" smtClean="0"/>
              <a:t>پروسا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معرفی اجمالی امکانات مدرسه هوشمند پروسا برای نقش های:</a:t>
            </a:r>
          </a:p>
          <a:p>
            <a:r>
              <a:rPr lang="fa-IR" dirty="0" smtClean="0"/>
              <a:t>مدیر</a:t>
            </a:r>
          </a:p>
          <a:p>
            <a:r>
              <a:rPr lang="fa-IR" dirty="0" smtClean="0"/>
              <a:t>دبیر</a:t>
            </a:r>
          </a:p>
          <a:p>
            <a:r>
              <a:rPr lang="fa-IR" dirty="0" smtClean="0"/>
              <a:t>دانش آموز</a:t>
            </a:r>
          </a:p>
          <a:p>
            <a:r>
              <a:rPr lang="fa-IR" dirty="0" smtClean="0"/>
              <a:t>اولیا</a:t>
            </a:r>
          </a:p>
          <a:p>
            <a:r>
              <a:rPr lang="fa-IR" dirty="0" smtClean="0"/>
              <a:t>مشاور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96" y="365126"/>
            <a:ext cx="3133453" cy="13255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پروسا برای مدیران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2173" y="1690689"/>
            <a:ext cx="4653177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زنده کلیه فعالیت های مدرسه</a:t>
            </a:r>
            <a:br>
              <a:rPr lang="fa-IR" dirty="0" smtClean="0"/>
            </a:br>
            <a:r>
              <a:rPr lang="fa-IR" dirty="0" smtClean="0"/>
              <a:t>حضور غیاب، برنامه کلاسی، برنامه امتحانات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/>
              <a:t>اطلاع رسانی اخبار و پیامها به صورت </a:t>
            </a:r>
            <a:r>
              <a:rPr lang="fa-IR" dirty="0" smtClean="0"/>
              <a:t>آنلاین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صندوق های ارتباطی</a:t>
            </a:r>
            <a:br>
              <a:rPr lang="fa-IR" dirty="0" smtClean="0"/>
            </a:br>
            <a:r>
              <a:rPr lang="fa-IR" dirty="0" smtClean="0"/>
              <a:t>انتقاد و پیشنهاد، مشاوره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تالارهای گفتمان</a:t>
            </a:r>
            <a:br>
              <a:rPr lang="fa-IR" dirty="0" smtClean="0"/>
            </a:br>
            <a:r>
              <a:rPr lang="fa-IR" dirty="0" smtClean="0"/>
              <a:t>والدین، دبیران، اولیا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ماژول ها و افزونه ها</a:t>
            </a:r>
            <a:br>
              <a:rPr lang="fa-IR" dirty="0" smtClean="0"/>
            </a:br>
            <a:r>
              <a:rPr lang="fa-IR" dirty="0" smtClean="0"/>
              <a:t>معلم خصوصی، بانک سوال، بانک انشا، کتاب نما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گالری تصاویر</a:t>
            </a:r>
            <a:r>
              <a:rPr lang="fa-IR" dirty="0"/>
              <a:t> مدرسه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گروه ها و زیر گروه های مدرسه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مدیریت کاربران مدرسه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1730"/>
              </p:ext>
            </p:extLst>
          </p:nvPr>
        </p:nvGraphicFramePr>
        <p:xfrm>
          <a:off x="211851" y="2746722"/>
          <a:ext cx="3519695" cy="411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4685400" imgH="5472720" progId="Photoshop.Image.14">
                  <p:embed/>
                </p:oleObj>
              </mc:Choice>
              <mc:Fallback>
                <p:oleObj name="Image" r:id="rId3" imgW="4685400" imgH="547272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51" y="2746722"/>
                        <a:ext cx="3519695" cy="4111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8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896" y="365126"/>
            <a:ext cx="3133453" cy="13255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پروسا برای دبیران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2173" y="1690689"/>
            <a:ext cx="46531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ایجاد جلسه آموزشی جدید و ثبت حضور غیاب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برنامه کلاسی و برنامه امتحانات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اطلاع </a:t>
            </a:r>
            <a:r>
              <a:rPr lang="fa-IR" dirty="0"/>
              <a:t>رسانی اخبار و پیامها به صورت </a:t>
            </a:r>
            <a:r>
              <a:rPr lang="fa-IR" dirty="0" smtClean="0"/>
              <a:t>آنلاین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صندوق های ارتباطی</a:t>
            </a:r>
            <a:br>
              <a:rPr lang="fa-IR" dirty="0" smtClean="0"/>
            </a:br>
            <a:r>
              <a:rPr lang="fa-IR" dirty="0" smtClean="0"/>
              <a:t>انتقاد و پیشنهاد، مشاوره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تالارهای گفتمان دبیران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ماژول ها و افزونه ها</a:t>
            </a:r>
            <a:br>
              <a:rPr lang="fa-IR" dirty="0" smtClean="0"/>
            </a:br>
            <a:r>
              <a:rPr lang="fa-IR" dirty="0" smtClean="0"/>
              <a:t>معلم خصوصی، بانک سوال، بانک انشا، کتاب نما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گالری تصاویر</a:t>
            </a:r>
            <a:r>
              <a:rPr lang="fa-IR" dirty="0"/>
              <a:t> مدرسه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/>
              <a:t>دسترسی به </a:t>
            </a:r>
            <a:r>
              <a:rPr lang="fa-IR" dirty="0" smtClean="0"/>
              <a:t>گروه ها و زیر گروه ها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و مدیریت درس های مربوطه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79864"/>
              </p:ext>
            </p:extLst>
          </p:nvPr>
        </p:nvGraphicFramePr>
        <p:xfrm>
          <a:off x="-236265" y="2794000"/>
          <a:ext cx="39195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3" imgW="9549000" imgH="9891720" progId="Photoshop.Image.14">
                  <p:embed/>
                </p:oleObj>
              </mc:Choice>
              <mc:Fallback>
                <p:oleObj name="Image" r:id="rId3" imgW="9549000" imgH="989172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6265" y="2794000"/>
                        <a:ext cx="39195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7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365126"/>
            <a:ext cx="4034790" cy="13255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پروسا برای دانش آموزان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2173" y="1690689"/>
            <a:ext cx="4653177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برنامه کلاسی و برنامه امتحانات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اطلاع </a:t>
            </a:r>
            <a:r>
              <a:rPr lang="fa-IR" dirty="0"/>
              <a:t>رسانی اخبار و پیامها به صورت </a:t>
            </a:r>
            <a:r>
              <a:rPr lang="fa-IR" dirty="0" smtClean="0"/>
              <a:t>آنلاین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صندوق های ارتباطی</a:t>
            </a:r>
            <a:br>
              <a:rPr lang="fa-IR" dirty="0" smtClean="0"/>
            </a:br>
            <a:r>
              <a:rPr lang="fa-IR" dirty="0" smtClean="0"/>
              <a:t>انتقاد و پیشنهاد، مشاوره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تالارهای گفتمان دانش آموزان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ماژول ها و افزونه ها</a:t>
            </a:r>
            <a:br>
              <a:rPr lang="fa-IR" dirty="0" smtClean="0"/>
            </a:br>
            <a:r>
              <a:rPr lang="fa-IR" dirty="0" smtClean="0"/>
              <a:t>معلم خصوصی، بانک سوال، بانک انشا، کتاب نما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گالری تصاویر</a:t>
            </a:r>
            <a:r>
              <a:rPr lang="fa-IR" dirty="0"/>
              <a:t> مدرسه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/>
              <a:t>دسترسی به </a:t>
            </a:r>
            <a:r>
              <a:rPr lang="fa-IR" dirty="0" smtClean="0"/>
              <a:t>گروه ها و زیر گروه ها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درس ها و ارسال تکالیف درخواست شده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324"/>
            <a:ext cx="3151515" cy="47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365126"/>
            <a:ext cx="4034790" cy="13255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پروسا برای والدین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2173" y="1690689"/>
            <a:ext cx="4653177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سوابق تحصیلی دانش آموز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اطلاع </a:t>
            </a:r>
            <a:r>
              <a:rPr lang="fa-IR" dirty="0"/>
              <a:t>رسانی اخبار و پیامها به صورت </a:t>
            </a:r>
            <a:r>
              <a:rPr lang="fa-IR" dirty="0" smtClean="0"/>
              <a:t>آنلاین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صندوق های ارتباطی</a:t>
            </a:r>
            <a:br>
              <a:rPr lang="fa-IR" dirty="0" smtClean="0"/>
            </a:br>
            <a:r>
              <a:rPr lang="fa-IR" dirty="0" smtClean="0"/>
              <a:t>انتقاد و پیشنهاد، مشاوره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تالارهای گفتمان اولیا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ماژول ها و افزونه ها</a:t>
            </a:r>
            <a:br>
              <a:rPr lang="fa-IR" dirty="0" smtClean="0"/>
            </a:br>
            <a:r>
              <a:rPr lang="fa-IR" dirty="0" smtClean="0"/>
              <a:t>قرآن ضحی، واژه جو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گالری تصاویر</a:t>
            </a:r>
            <a:r>
              <a:rPr lang="fa-IR" dirty="0"/>
              <a:t> مدرسه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/>
              <a:t>دسترسی به </a:t>
            </a:r>
            <a:r>
              <a:rPr lang="fa-IR" dirty="0" smtClean="0"/>
              <a:t>گروه ها و زیر گروه ها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درس ها و ارسال تکالیف درخواست شده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723"/>
            <a:ext cx="316097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365126"/>
            <a:ext cx="4034790" cy="1325563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پروسا برای </a:t>
            </a:r>
            <a:r>
              <a:rPr lang="fa-IR" sz="3600" dirty="0" smtClean="0"/>
              <a:t>مشاور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2173" y="1690689"/>
            <a:ext cx="4653177" cy="44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مشاهده </a:t>
            </a:r>
            <a:r>
              <a:rPr lang="fa-IR" dirty="0" smtClean="0"/>
              <a:t>اطلاع </a:t>
            </a:r>
            <a:r>
              <a:rPr lang="fa-IR" dirty="0"/>
              <a:t>رسانی اخبار و پیامها به صورت </a:t>
            </a:r>
            <a:r>
              <a:rPr lang="fa-IR" dirty="0" smtClean="0"/>
              <a:t>آنلاین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پیام های صندوق ارتباط با مشاور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</a:t>
            </a:r>
            <a:r>
              <a:rPr lang="fa-IR" dirty="0" smtClean="0"/>
              <a:t>ارسال به </a:t>
            </a:r>
            <a:r>
              <a:rPr lang="fa-IR" dirty="0" smtClean="0"/>
              <a:t>سایر صندوق </a:t>
            </a:r>
            <a:r>
              <a:rPr lang="fa-IR" dirty="0" smtClean="0"/>
              <a:t>های ارتباطی</a:t>
            </a:r>
            <a:br>
              <a:rPr lang="fa-IR" dirty="0" smtClean="0"/>
            </a:br>
            <a:r>
              <a:rPr lang="fa-IR" dirty="0" smtClean="0"/>
              <a:t>انتقاد و پیشنهاد، </a:t>
            </a:r>
            <a:r>
              <a:rPr lang="fa-IR" dirty="0" smtClean="0"/>
              <a:t>مدیرکل و</a:t>
            </a:r>
            <a:r>
              <a:rPr lang="fa-IR" dirty="0" smtClean="0"/>
              <a:t>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به تالارهای </a:t>
            </a:r>
            <a:r>
              <a:rPr lang="fa-IR" dirty="0" smtClean="0"/>
              <a:t>گفتمان</a:t>
            </a:r>
            <a:br>
              <a:rPr lang="fa-IR" dirty="0" smtClean="0"/>
            </a:br>
            <a:r>
              <a:rPr lang="fa-IR" dirty="0" smtClean="0"/>
              <a:t>اولیا و شورای دانش آموزی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ماژول ها و افزونه ها</a:t>
            </a:r>
            <a:br>
              <a:rPr lang="fa-IR" dirty="0" smtClean="0"/>
            </a:br>
            <a:r>
              <a:rPr lang="fa-IR" dirty="0" smtClean="0"/>
              <a:t>قرآن ضحی، واژه جو و...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به گالری تصاویر</a:t>
            </a:r>
            <a:r>
              <a:rPr lang="fa-IR" dirty="0"/>
              <a:t> مدرسه</a:t>
            </a:r>
            <a:endParaRPr lang="fa-IR" dirty="0" smtClean="0"/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/>
              <a:t>دسترسی به </a:t>
            </a:r>
            <a:r>
              <a:rPr lang="fa-IR" dirty="0" smtClean="0"/>
              <a:t>گروه ها و زیر گروه </a:t>
            </a:r>
            <a:r>
              <a:rPr lang="fa-IR" dirty="0" smtClean="0"/>
              <a:t>ها</a:t>
            </a:r>
          </a:p>
          <a:p>
            <a:pPr marL="285750" indent="-285750" algn="r" rtl="1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fa-IR" dirty="0" smtClean="0"/>
              <a:t>دسترسی ارسال مطلب در تریبون مدرسه</a:t>
            </a: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509"/>
            <a:ext cx="2514285" cy="46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2893173"/>
            <a:ext cx="7886700" cy="1325563"/>
          </a:xfrm>
        </p:spPr>
        <p:txBody>
          <a:bodyPr/>
          <a:lstStyle/>
          <a:p>
            <a:r>
              <a:rPr lang="fa-IR" dirty="0" smtClean="0"/>
              <a:t>نمونه اطلاع رسانی حضور غیاب به اولیا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266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Image</vt:lpstr>
      <vt:lpstr>Adobe Photoshop Image</vt:lpstr>
      <vt:lpstr>یک شروع هوشمند</vt:lpstr>
      <vt:lpstr>سیستم مدرسه هوشمند حرفه ای پروسا </vt:lpstr>
      <vt:lpstr>امکانات اپلیکیشن مدرسه هوشمند حرفه ای پروسا</vt:lpstr>
      <vt:lpstr>پروسا برای مدیران</vt:lpstr>
      <vt:lpstr>پروسا برای دبیران</vt:lpstr>
      <vt:lpstr>پروسا برای دانش آموزان</vt:lpstr>
      <vt:lpstr>پروسا برای والدین</vt:lpstr>
      <vt:lpstr>پروسا برای مشاور</vt:lpstr>
      <vt:lpstr>نمونه اطلاع رسانی حضور غیاب به اولیا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یک شروع هوشمند</dc:title>
  <dc:creator>Mr_Developer</dc:creator>
  <cp:lastModifiedBy>Mr_Developer</cp:lastModifiedBy>
  <cp:revision>16</cp:revision>
  <dcterms:created xsi:type="dcterms:W3CDTF">2019-06-15T08:33:28Z</dcterms:created>
  <dcterms:modified xsi:type="dcterms:W3CDTF">2019-06-15T10:33:24Z</dcterms:modified>
</cp:coreProperties>
</file>