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  <p:sldMasterId id="2147483720" r:id="rId3"/>
    <p:sldMasterId id="2147483732" r:id="rId4"/>
    <p:sldMasterId id="2147483744" r:id="rId5"/>
    <p:sldMasterId id="2147483756" r:id="rId6"/>
  </p:sldMasterIdLst>
  <p:sldIdLst>
    <p:sldId id="352" r:id="rId7"/>
    <p:sldId id="335" r:id="rId8"/>
    <p:sldId id="356" r:id="rId9"/>
    <p:sldId id="344" r:id="rId10"/>
    <p:sldId id="357" r:id="rId11"/>
    <p:sldId id="362" r:id="rId12"/>
    <p:sldId id="361" r:id="rId13"/>
    <p:sldId id="345" r:id="rId14"/>
    <p:sldId id="358" r:id="rId15"/>
    <p:sldId id="359" r:id="rId16"/>
    <p:sldId id="346" r:id="rId17"/>
    <p:sldId id="360" r:id="rId18"/>
    <p:sldId id="347" r:id="rId19"/>
    <p:sldId id="363" r:id="rId20"/>
    <p:sldId id="364" r:id="rId21"/>
    <p:sldId id="348" r:id="rId22"/>
    <p:sldId id="349" r:id="rId23"/>
    <p:sldId id="350" r:id="rId24"/>
    <p:sldId id="34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B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86" autoAdjust="0"/>
    <p:restoredTop sz="94660" autoAdjust="0"/>
  </p:normalViewPr>
  <p:slideViewPr>
    <p:cSldViewPr snapToGrid="0">
      <p:cViewPr>
        <p:scale>
          <a:sx n="59" d="100"/>
          <a:sy n="59" d="100"/>
        </p:scale>
        <p:origin x="-1170" y="-4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9250-D254-4458-90E5-432B7F9920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12859-3253-4F2C-858A-01769C262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417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9250-D254-4458-90E5-432B7F9920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12859-3253-4F2C-858A-01769C262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941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9250-D254-4458-90E5-432B7F9920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12859-3253-4F2C-858A-01769C262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076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2" y="329187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558130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549250-D254-4458-90E5-432B7F9920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212859-3253-4F2C-858A-01769C262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549250-D254-4458-90E5-432B7F9920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212859-3253-4F2C-858A-01769C262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06402" y="329187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558130" y="434165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549250-D254-4458-90E5-432B7F9920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212859-3253-4F2C-858A-01769C262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549250-D254-4458-90E5-432B7F9920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212859-3253-4F2C-858A-01769C262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549250-D254-4458-90E5-432B7F9920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212859-3253-4F2C-858A-01769C262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549250-D254-4458-90E5-432B7F9920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212859-3253-4F2C-858A-01769C262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2" y="329187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549250-D254-4458-90E5-432B7F9920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212859-3253-4F2C-858A-01769C262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549250-D254-4458-90E5-432B7F9920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212859-3253-4F2C-858A-01769C262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9250-D254-4458-90E5-432B7F9920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12859-3253-4F2C-858A-01769C262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3761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2" y="329187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8534402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549250-D254-4458-90E5-432B7F9920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212859-3253-4F2C-858A-01769C262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549250-D254-4458-90E5-432B7F9920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212859-3253-4F2C-858A-01769C262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33407"/>
            <a:ext cx="26416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533405"/>
            <a:ext cx="79248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549250-D254-4458-90E5-432B7F9920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212859-3253-4F2C-858A-01769C262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9250-D254-4458-90E5-432B7F9920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12859-3253-4F2C-858A-01769C262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9250-D254-4458-90E5-432B7F9920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12859-3253-4F2C-858A-01769C262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9250-D254-4458-90E5-432B7F9920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12859-3253-4F2C-858A-01769C262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9250-D254-4458-90E5-432B7F9920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12859-3253-4F2C-858A-01769C262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9250-D254-4458-90E5-432B7F9920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12859-3253-4F2C-858A-01769C262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9250-D254-4458-90E5-432B7F9920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12859-3253-4F2C-858A-01769C262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9250-D254-4458-90E5-432B7F9920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12859-3253-4F2C-858A-01769C262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9250-D254-4458-90E5-432B7F9920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12859-3253-4F2C-858A-01769C262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1211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9250-D254-4458-90E5-432B7F9920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12859-3253-4F2C-858A-01769C262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9250-D254-4458-90E5-432B7F9920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06212859-3253-4F2C-858A-01769C262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9250-D254-4458-90E5-432B7F9920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12859-3253-4F2C-858A-01769C262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9250-D254-4458-90E5-432B7F9920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12859-3253-4F2C-858A-01769C262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9250-D254-4458-90E5-432B7F9920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06212859-3253-4F2C-858A-01769C262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9250-D254-4458-90E5-432B7F9920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06212859-3253-4F2C-858A-01769C262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9250-D254-4458-90E5-432B7F9920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12859-3253-4F2C-858A-01769C262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9250-D254-4458-90E5-432B7F9920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12859-3253-4F2C-858A-01769C262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9250-D254-4458-90E5-432B7F9920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06212859-3253-4F2C-858A-01769C262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9250-D254-4458-90E5-432B7F9920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12859-3253-4F2C-858A-01769C262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9250-D254-4458-90E5-432B7F9920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12859-3253-4F2C-858A-01769C262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6523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9250-D254-4458-90E5-432B7F9920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12859-3253-4F2C-858A-01769C262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9250-D254-4458-90E5-432B7F9920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12859-3253-4F2C-858A-01769C262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9250-D254-4458-90E5-432B7F9920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12859-3253-4F2C-858A-01769C262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9250-D254-4458-90E5-432B7F9920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12859-3253-4F2C-858A-01769C262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9250-D254-4458-90E5-432B7F9920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12859-3253-4F2C-858A-01769C262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910080" y="359898"/>
            <a:ext cx="987552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910080" y="1850064"/>
            <a:ext cx="987552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549250-D254-4458-90E5-432B7F9920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212859-3253-4F2C-858A-01769C262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228577" y="1413802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542901" y="1345016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549250-D254-4458-90E5-432B7F9920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212859-3253-4F2C-858A-01769C262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3853" y="-54"/>
            <a:ext cx="9144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7856" y="2600325"/>
            <a:ext cx="85344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7856" y="1066800"/>
            <a:ext cx="85344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549250-D254-4458-90E5-432B7F9920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212859-3253-4F2C-858A-01769C262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invGray">
          <a:xfrm>
            <a:off x="3048000" y="0"/>
            <a:ext cx="1016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896428" y="2814656"/>
            <a:ext cx="280416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3210752" y="2745870"/>
            <a:ext cx="85344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549250-D254-4458-90E5-432B7F9920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212859-3253-4F2C-858A-01769C262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549250-D254-4458-90E5-432B7F9920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212859-3253-4F2C-858A-01769C262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9250-D254-4458-90E5-432B7F9920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12859-3253-4F2C-858A-01769C262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9925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549250-D254-4458-90E5-432B7F9920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212859-3253-4F2C-858A-01769C262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53312" y="0"/>
            <a:ext cx="10838688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549250-D254-4458-90E5-432B7F9920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212859-3253-4F2C-858A-01769C262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549250-D254-4458-90E5-432B7F9920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212859-3253-4F2C-858A-01769C262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549250-D254-4458-90E5-432B7F9920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212859-3253-4F2C-858A-01769C262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549250-D254-4458-90E5-432B7F9920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212859-3253-4F2C-858A-01769C262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549250-D254-4458-90E5-432B7F9920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212859-3253-4F2C-858A-01769C262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E9549250-D254-4458-90E5-432B7F9920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06212859-3253-4F2C-858A-01769C262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9549250-D254-4458-90E5-432B7F9920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6212859-3253-4F2C-858A-01769C262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E9549250-D254-4458-90E5-432B7F9920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06212859-3253-4F2C-858A-01769C262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9250-D254-4458-90E5-432B7F9920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12859-3253-4F2C-858A-01769C262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9250-D254-4458-90E5-432B7F9920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12859-3253-4F2C-858A-01769C262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8878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9250-D254-4458-90E5-432B7F9920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12859-3253-4F2C-858A-01769C262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9549250-D254-4458-90E5-432B7F9920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6212859-3253-4F2C-858A-01769C262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9250-D254-4458-90E5-432B7F9920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12859-3253-4F2C-858A-01769C262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9549250-D254-4458-90E5-432B7F9920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6212859-3253-4F2C-858A-01769C262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9549250-D254-4458-90E5-432B7F9920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6212859-3253-4F2C-858A-01769C262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9250-D254-4458-90E5-432B7F9920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12859-3253-4F2C-858A-01769C262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9250-D254-4458-90E5-432B7F9920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12859-3253-4F2C-858A-01769C262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9250-D254-4458-90E5-432B7F9920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12859-3253-4F2C-858A-01769C262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247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9250-D254-4458-90E5-432B7F9920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12859-3253-4F2C-858A-01769C262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845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49250-D254-4458-90E5-432B7F9920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12859-3253-4F2C-858A-01769C262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36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49250-D254-4458-90E5-432B7F9920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12859-3253-4F2C-858A-01769C262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093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2" y="329187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558130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5035104" y="6111878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9549250-D254-4458-90E5-432B7F9920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8083104" y="6111878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31104" y="6111878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6212859-3253-4F2C-858A-01769C262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9549250-D254-4458-90E5-432B7F9920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6212859-3253-4F2C-858A-01769C262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9549250-D254-4458-90E5-432B7F9920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6212859-3253-4F2C-858A-01769C262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1087902" y="-815922"/>
            <a:ext cx="2185183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25089" y="21103"/>
            <a:ext cx="2269588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243842" y="1055077"/>
            <a:ext cx="1500956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350498" y="-54"/>
            <a:ext cx="10841503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9549250-D254-4458-90E5-432B7F9920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6212859-3253-4F2C-858A-01769C262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353312" y="-54"/>
            <a:ext cx="97536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9549250-D254-4458-90E5-432B7F9920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6212859-3253-4F2C-858A-01769C2628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نگهدارنده مکان محتوا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84"/>
          <a:stretch/>
        </p:blipFill>
        <p:spPr>
          <a:xfrm>
            <a:off x="0" y="0"/>
            <a:ext cx="12090400" cy="6705600"/>
          </a:xfrm>
          <a:prstGeom prst="rect">
            <a:avLst/>
          </a:prstGeom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654711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1075" y="1190605"/>
            <a:ext cx="6673515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66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Mj_Jarida" pitchFamily="82" charset="-78"/>
              </a:rPr>
              <a:t>فعالیت</a:t>
            </a:r>
          </a:p>
          <a:p>
            <a:pPr algn="ctr" rtl="1">
              <a:lnSpc>
                <a:spcPct val="150000"/>
              </a:lnSpc>
            </a:pPr>
            <a:endParaRPr lang="fa-IR" sz="4400" dirty="0" smtClean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Mj_Jarida" pitchFamily="82" charset="-78"/>
            </a:endParaRPr>
          </a:p>
          <a:p>
            <a:pPr algn="ctr" rtl="1">
              <a:lnSpc>
                <a:spcPct val="150000"/>
              </a:lnSpc>
            </a:pPr>
            <a:r>
              <a:rPr lang="fa-IR" sz="440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Mj_Jarida" pitchFamily="82" charset="-78"/>
              </a:rPr>
              <a:t>مقایسه کنید، صفحه 78 را در دفترچه علوم بنویس و جواب بده.</a:t>
            </a:r>
            <a:endParaRPr lang="fa-IR" sz="4400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Mj_Jarida" pitchFamily="8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5668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438" t="36029" r="19856" b="25919"/>
          <a:stretch/>
        </p:blipFill>
        <p:spPr>
          <a:xfrm>
            <a:off x="4896384" y="1006963"/>
            <a:ext cx="7295615" cy="350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5266" t="17280" r="20579" b="7720"/>
          <a:stretch/>
        </p:blipFill>
        <p:spPr>
          <a:xfrm>
            <a:off x="552984" y="3382885"/>
            <a:ext cx="4772996" cy="3054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8544191" y="-101034"/>
            <a:ext cx="460678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44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Mj_Jarida" pitchFamily="82" charset="-78"/>
              </a:rPr>
              <a:t>صفحه 79 </a:t>
            </a:r>
            <a:endParaRPr lang="fa-IR" sz="440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Mj_Jarida" pitchFamily="8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2188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842" y="338984"/>
            <a:ext cx="11004885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44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Mj_Titr Collage" pitchFamily="2" charset="-78"/>
              </a:rPr>
              <a:t>فعالیت</a:t>
            </a:r>
          </a:p>
          <a:p>
            <a:pPr algn="ctr" rtl="1">
              <a:lnSpc>
                <a:spcPct val="150000"/>
              </a:lnSpc>
            </a:pPr>
            <a:r>
              <a:rPr lang="fa-IR" sz="36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Mj_Jarida" pitchFamily="82" charset="-78"/>
              </a:rPr>
              <a:t>1- حالا </a:t>
            </a:r>
            <a:r>
              <a:rPr lang="fa-IR" sz="360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Mj_Jarida" pitchFamily="82" charset="-78"/>
              </a:rPr>
              <a:t>که این روزها تعطیل هستیم، هر کدام از بچه ها وزن و قد خودشان را در گروه مجازی اعلام کنند، و بعد هرکدام از شما سه نفر را انتخاب کنید و تو جدول صفحه 79 کتاب نام، قد و وزنش را </a:t>
            </a:r>
            <a:r>
              <a:rPr lang="fa-IR" sz="36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Mj_Jarida" pitchFamily="82" charset="-78"/>
              </a:rPr>
              <a:t>بنویسید</a:t>
            </a:r>
            <a:r>
              <a:rPr lang="fa-IR" sz="360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Mj_Jarida" pitchFamily="82" charset="-78"/>
              </a:rPr>
              <a:t>.</a:t>
            </a:r>
            <a:endParaRPr lang="fa-IR" sz="3600" dirty="0" smtClean="0">
              <a:ln w="0"/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Mj_Titr Collage" pitchFamily="2" charset="-78"/>
            </a:endParaRPr>
          </a:p>
          <a:p>
            <a:pPr algn="ctr" rtl="1">
              <a:lnSpc>
                <a:spcPct val="150000"/>
              </a:lnSpc>
            </a:pPr>
            <a:endParaRPr lang="fa-IR" sz="3200" dirty="0" smtClean="0">
              <a:ln w="0"/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Mj_Titr Collage" pitchFamily="2" charset="-78"/>
            </a:endParaRPr>
          </a:p>
          <a:p>
            <a:pPr algn="ctr" rtl="1"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Mj_Titr Collage" pitchFamily="2" charset="-78"/>
              </a:rPr>
              <a:t>2- گفت </a:t>
            </a:r>
            <a:r>
              <a:rPr lang="fa-IR" sz="320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Mj_Titr Collage" pitchFamily="2" charset="-78"/>
              </a:rPr>
              <a:t>و گو کنید- صفحه </a:t>
            </a:r>
            <a:r>
              <a:rPr lang="fa-IR" sz="32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Mj_Titr Collage" pitchFamily="2" charset="-78"/>
              </a:rPr>
              <a:t>79 </a:t>
            </a:r>
          </a:p>
          <a:p>
            <a:pPr algn="ctr" rtl="1">
              <a:lnSpc>
                <a:spcPct val="150000"/>
              </a:lnSpc>
            </a:pPr>
            <a:r>
              <a:rPr lang="fa-IR" sz="32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Mj_Titr Collage" pitchFamily="2" charset="-78"/>
              </a:rPr>
              <a:t>را در دفترچه ی علوم بنویس و حل کن . </a:t>
            </a:r>
            <a:r>
              <a:rPr lang="fa-IR" sz="3200" dirty="0" smtClean="0">
                <a:ln w="0"/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Mj_Jarida" pitchFamily="82" charset="-78"/>
              </a:rPr>
              <a:t> </a:t>
            </a:r>
            <a:endParaRPr lang="fa-IR" sz="3200" dirty="0">
              <a:ln w="0"/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Mj_Jarida" pitchFamily="8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78617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8779" t="87161" r="28951" b="5882"/>
          <a:stretch/>
        </p:blipFill>
        <p:spPr>
          <a:xfrm>
            <a:off x="570213" y="5342021"/>
            <a:ext cx="11290098" cy="10447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9529" t="29278" r="28628" b="11875"/>
          <a:stretch/>
        </p:blipFill>
        <p:spPr>
          <a:xfrm>
            <a:off x="337625" y="295421"/>
            <a:ext cx="5444197" cy="4304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9709" t="15625" r="28331" b="70404"/>
          <a:stretch/>
        </p:blipFill>
        <p:spPr>
          <a:xfrm>
            <a:off x="3781987" y="3015916"/>
            <a:ext cx="8162727" cy="2451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3834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08627" y="1260075"/>
            <a:ext cx="25330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4000" dirty="0" smtClean="0">
                <a:solidFill>
                  <a:srgbClr val="FF0000"/>
                </a:solidFill>
                <a:cs typeface="HNOOH" pitchFamily="2" charset="-78"/>
              </a:rPr>
              <a:t>دندان شیری </a:t>
            </a:r>
            <a:endParaRPr lang="en-US" sz="4000" dirty="0">
              <a:solidFill>
                <a:srgbClr val="FF0000"/>
              </a:solidFill>
              <a:cs typeface="HNOOH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31363" y="2167256"/>
            <a:ext cx="502117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1"/>
            <a:r>
              <a:rPr lang="fa-IR" sz="4000" dirty="0" smtClean="0">
                <a:cs typeface="HNOOH" pitchFamily="2" charset="-78"/>
              </a:rPr>
              <a:t>اولین دندان هایی که در می اوریم ، دندان شیری نام دارند که تا هفت سالگی اشروع به اُفتادن می کنند و به جای آن ها دندان های همیشگی در می آید. </a:t>
            </a:r>
            <a:endParaRPr lang="en-US" sz="4000" dirty="0">
              <a:cs typeface="HNOOH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0509" t="63398" r="56544" b="11875"/>
          <a:stretch/>
        </p:blipFill>
        <p:spPr>
          <a:xfrm>
            <a:off x="272717" y="976496"/>
            <a:ext cx="2871536" cy="30835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3456" t="63398" r="43475" b="11875"/>
          <a:stretch/>
        </p:blipFill>
        <p:spPr>
          <a:xfrm>
            <a:off x="9168062" y="1044740"/>
            <a:ext cx="2582779" cy="29470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78669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38989" y="1010653"/>
            <a:ext cx="96252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a-IR" sz="4000" dirty="0" smtClean="0">
                <a:solidFill>
                  <a:srgbClr val="FF0000"/>
                </a:solidFill>
                <a:cs typeface="HNOOH" pitchFamily="2" charset="-78"/>
              </a:rPr>
              <a:t>برای مراقبت از دندان هایمان باید چه کار کنیم ؟ </a:t>
            </a:r>
            <a:endParaRPr lang="en-US" sz="4000" dirty="0">
              <a:solidFill>
                <a:srgbClr val="FF0000"/>
              </a:solidFill>
              <a:cs typeface="HNOOH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256418" y="2336521"/>
            <a:ext cx="5149515" cy="8454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 smtClean="0">
                <a:solidFill>
                  <a:schemeClr val="tx1"/>
                </a:solidFill>
                <a:cs typeface="HNOOH" pitchFamily="2" charset="-78"/>
              </a:rPr>
              <a:t>باید روزانه، مرتّب مسواک بزنیم. </a:t>
            </a:r>
            <a:endParaRPr lang="en-US" sz="3200" dirty="0">
              <a:solidFill>
                <a:schemeClr val="tx1"/>
              </a:solidFill>
              <a:cs typeface="HNOOH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22418" y="3168316"/>
            <a:ext cx="5149515" cy="8454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 smtClean="0">
                <a:solidFill>
                  <a:schemeClr val="tx1"/>
                </a:solidFill>
                <a:cs typeface="HNOOH" pitchFamily="2" charset="-78"/>
              </a:rPr>
              <a:t>از شیرینی جات کمتر استفاده کنیم.</a:t>
            </a:r>
            <a:endParaRPr lang="en-US" sz="3200" dirty="0">
              <a:solidFill>
                <a:schemeClr val="tx1"/>
              </a:solidFill>
              <a:cs typeface="HNOOH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414334" y="4555958"/>
            <a:ext cx="7684168" cy="84544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 smtClean="0">
                <a:solidFill>
                  <a:schemeClr val="tx1"/>
                </a:solidFill>
                <a:cs typeface="HNOOH" pitchFamily="2" charset="-78"/>
              </a:rPr>
              <a:t>با دندان هایمان چیزهای سفت نشکنیم.</a:t>
            </a:r>
            <a:endParaRPr lang="en-US" sz="3200" dirty="0">
              <a:solidFill>
                <a:schemeClr val="tx1"/>
              </a:solidFill>
              <a:cs typeface="HNOOH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5006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334" t="26103" r="20683" b="46323"/>
          <a:stretch/>
        </p:blipFill>
        <p:spPr>
          <a:xfrm>
            <a:off x="705853" y="3311516"/>
            <a:ext cx="11127559" cy="3089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4438" t="40257" r="20890" b="7721"/>
          <a:stretch/>
        </p:blipFill>
        <p:spPr>
          <a:xfrm>
            <a:off x="349626" y="416862"/>
            <a:ext cx="5715001" cy="3057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57972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541" t="20404" r="20373" b="34007"/>
          <a:stretch/>
        </p:blipFill>
        <p:spPr>
          <a:xfrm>
            <a:off x="737937" y="240632"/>
            <a:ext cx="11053010" cy="6321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44786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782" t="53860" r="20270" b="35294"/>
          <a:stretch/>
        </p:blipFill>
        <p:spPr>
          <a:xfrm>
            <a:off x="1138990" y="465224"/>
            <a:ext cx="10802002" cy="3028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410" y="3176337"/>
            <a:ext cx="2221137" cy="2965331"/>
          </a:xfrm>
          <a:prstGeom prst="rect">
            <a:avLst/>
          </a:prstGeom>
        </p:spPr>
      </p:pic>
      <p:pic>
        <p:nvPicPr>
          <p:cNvPr id="1028" name="Picture 4" descr="Image result for ‫تاریخ انقضای لبنیات‬‎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991" y="3801979"/>
            <a:ext cx="3145439" cy="221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‫تاریخ انقضای لبنیات‬‎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919" y="3801979"/>
            <a:ext cx="2214360" cy="221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38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20"/>
          <a:stretch/>
        </p:blipFill>
        <p:spPr>
          <a:xfrm>
            <a:off x="9117403" y="5392275"/>
            <a:ext cx="3074599" cy="14657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46" t="8886" r="2651" b="56688"/>
          <a:stretch/>
        </p:blipFill>
        <p:spPr>
          <a:xfrm rot="20281595">
            <a:off x="6369838" y="1957052"/>
            <a:ext cx="2223557" cy="14845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65" b="71377"/>
          <a:stretch/>
        </p:blipFill>
        <p:spPr>
          <a:xfrm>
            <a:off x="2" y="5404108"/>
            <a:ext cx="7663031" cy="153403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16505" y="1941677"/>
            <a:ext cx="4555958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4000" dirty="0" smtClean="0">
                <a:solidFill>
                  <a:srgbClr val="FF0000"/>
                </a:solidFill>
                <a:cs typeface="HNOOH" pitchFamily="2" charset="-78"/>
              </a:rPr>
              <a:t>خدا نگهدار</a:t>
            </a:r>
          </a:p>
          <a:p>
            <a:pPr algn="ctr">
              <a:lnSpc>
                <a:spcPct val="150000"/>
              </a:lnSpc>
            </a:pPr>
            <a:r>
              <a:rPr lang="fa-IR" sz="4000" dirty="0" smtClean="0">
                <a:solidFill>
                  <a:srgbClr val="FF0000"/>
                </a:solidFill>
                <a:cs typeface="HNOOH" pitchFamily="2" charset="-78"/>
              </a:rPr>
              <a:t>دانشمند کوچک</a:t>
            </a:r>
            <a:endParaRPr lang="en-US" sz="4000" dirty="0">
              <a:solidFill>
                <a:srgbClr val="FF0000"/>
              </a:solidFill>
              <a:cs typeface="HNOOH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94792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20"/>
          <a:stretch/>
        </p:blipFill>
        <p:spPr>
          <a:xfrm>
            <a:off x="9117403" y="5392275"/>
            <a:ext cx="3074599" cy="14657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46" t="8886" r="2651" b="56688"/>
          <a:stretch/>
        </p:blipFill>
        <p:spPr>
          <a:xfrm rot="20281595">
            <a:off x="9312736" y="1115423"/>
            <a:ext cx="2159444" cy="14633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65" b="71377"/>
          <a:stretch/>
        </p:blipFill>
        <p:spPr>
          <a:xfrm>
            <a:off x="2" y="5404108"/>
            <a:ext cx="7663031" cy="15340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3979" y="304804"/>
            <a:ext cx="9275392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66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کلاس مجازی دوم دبستان خراسان شمالی </a:t>
            </a:r>
          </a:p>
          <a:p>
            <a:pPr algn="ctr" rtl="1"/>
            <a:r>
              <a:rPr lang="fa-IR" sz="5400" b="1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#زنگ_ علوم</a:t>
            </a:r>
            <a:endParaRPr lang="fa-IR" sz="4000" b="1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B Titr" panose="00000700000000000000" pitchFamily="2" charset="-78"/>
            </a:endParaRPr>
          </a:p>
          <a:p>
            <a:pPr algn="ctr" rtl="1"/>
            <a:r>
              <a:rPr lang="fa-IR" sz="5400" b="1" dirty="0" smtClean="0">
                <a:ln w="0"/>
                <a:solidFill>
                  <a:srgbClr val="00B05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فصل یازدهم: من رشد می کنم</a:t>
            </a:r>
            <a:endParaRPr lang="fa-IR" sz="5400" b="1" dirty="0">
              <a:ln w="0"/>
              <a:solidFill>
                <a:srgbClr val="00B05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B Titr" panose="00000700000000000000" pitchFamily="2" charset="-78"/>
            </a:endParaRPr>
          </a:p>
          <a:p>
            <a:pPr algn="ctr" rtl="1"/>
            <a:r>
              <a:rPr lang="fa-IR" sz="360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کوشش ناقابلی از </a:t>
            </a:r>
          </a:p>
          <a:p>
            <a:pPr algn="ctr" rtl="1"/>
            <a:r>
              <a:rPr lang="fa-IR" sz="360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حسن حیدپور</a:t>
            </a:r>
          </a:p>
          <a:p>
            <a:pPr algn="ctr" rtl="1"/>
            <a:r>
              <a:rPr lang="fa-IR" sz="360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سرگروه آموزشی پایه دوم</a:t>
            </a:r>
          </a:p>
          <a:p>
            <a:pPr algn="ctr" rtl="1"/>
            <a:r>
              <a:rPr lang="fa-IR" sz="360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B Titr" panose="00000700000000000000" pitchFamily="2" charset="-78"/>
              </a:rPr>
              <a:t>دبستان پسرانه ی شهدای فرهنگی بجنورد </a:t>
            </a:r>
            <a:endParaRPr lang="fa-IR" sz="4000" dirty="0" smtClean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335862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68" t="8555" r="17146" b="14692"/>
          <a:stretch/>
        </p:blipFill>
        <p:spPr bwMode="auto">
          <a:xfrm>
            <a:off x="3080085" y="48126"/>
            <a:ext cx="5630779" cy="6697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3782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438" t="45221" r="20269" b="44118"/>
          <a:stretch/>
        </p:blipFill>
        <p:spPr>
          <a:xfrm>
            <a:off x="913809" y="2566737"/>
            <a:ext cx="10235455" cy="2652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09600" y="609604"/>
            <a:ext cx="9275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800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B Nazanin Outline" pitchFamily="2" charset="-78"/>
              </a:rPr>
              <a:t>بچه ها رُشد یعنی چه؟ </a:t>
            </a:r>
          </a:p>
        </p:txBody>
      </p:sp>
      <p:sp>
        <p:nvSpPr>
          <p:cNvPr id="3" name="Rectangle 2"/>
          <p:cNvSpPr/>
          <p:nvPr/>
        </p:nvSpPr>
        <p:spPr>
          <a:xfrm>
            <a:off x="193584" y="5073134"/>
            <a:ext cx="1173750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fa-IR" sz="3600" dirty="0" smtClean="0">
                <a:solidFill>
                  <a:srgbClr val="FF0000"/>
                </a:solidFill>
                <a:cs typeface="HNOOH" pitchFamily="2" charset="-78"/>
              </a:rPr>
              <a:t>به بزرگ شدن و سنگین شدن بدن موجودات زنده، رشد کردن می گویند.</a:t>
            </a:r>
          </a:p>
          <a:p>
            <a:pPr algn="ctr" rtl="1"/>
            <a:endParaRPr lang="en-US" sz="3600" dirty="0">
              <a:solidFill>
                <a:srgbClr val="FF0000"/>
              </a:solidFill>
              <a:cs typeface="HNOOH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87932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2603" t="32905" r="30398" b="13051"/>
          <a:stretch/>
        </p:blipFill>
        <p:spPr>
          <a:xfrm>
            <a:off x="433810" y="815791"/>
            <a:ext cx="5501769" cy="5078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935579" y="1646787"/>
            <a:ext cx="573008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360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HHADI" pitchFamily="2" charset="-78"/>
              </a:rPr>
              <a:t>چند عکس از خود تا هشت سالگی را جمع آوری کنید .</a:t>
            </a:r>
          </a:p>
          <a:p>
            <a:pPr algn="ctr" rtl="1">
              <a:lnSpc>
                <a:spcPct val="150000"/>
              </a:lnSpc>
            </a:pPr>
            <a:r>
              <a:rPr lang="fa-IR" sz="360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HHADI" pitchFamily="2" charset="-78"/>
              </a:rPr>
              <a:t>با پدر و مادرتان در مورد دوران نوزادی و کودکی گفت و گو کنید و به کمک آن ها جدول را کامل کنید.</a:t>
            </a:r>
          </a:p>
        </p:txBody>
      </p:sp>
      <p:sp>
        <p:nvSpPr>
          <p:cNvPr id="4" name="Rectangle 3"/>
          <p:cNvSpPr/>
          <p:nvPr/>
        </p:nvSpPr>
        <p:spPr>
          <a:xfrm>
            <a:off x="6273669" y="669197"/>
            <a:ext cx="466345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44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Mj_Jarida" pitchFamily="82" charset="-78"/>
              </a:rPr>
              <a:t>کار در منزل – صفحه 77 </a:t>
            </a:r>
          </a:p>
        </p:txBody>
      </p:sp>
    </p:spTree>
    <p:extLst>
      <p:ext uri="{BB962C8B-B14F-4D97-AF65-F5344CB8AC3E}">
        <p14:creationId xmlns:p14="http://schemas.microsoft.com/office/powerpoint/2010/main" val="10745443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88169" y="394924"/>
            <a:ext cx="8349914" cy="1161272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dirty="0" smtClean="0">
                <a:solidFill>
                  <a:srgbClr val="FF0000"/>
                </a:solidFill>
                <a:cs typeface="HNOOH" pitchFamily="2" charset="-78"/>
              </a:rPr>
              <a:t>پس نشانه های رشد یک انسان عبارت اند از: </a:t>
            </a:r>
            <a:endParaRPr lang="en-US" sz="4000" dirty="0">
              <a:solidFill>
                <a:srgbClr val="FF0000"/>
              </a:solidFill>
              <a:cs typeface="HNOOH" pitchFamily="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497053" y="2110418"/>
            <a:ext cx="5566610" cy="11612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dirty="0" smtClean="0">
                <a:solidFill>
                  <a:schemeClr val="tx1"/>
                </a:solidFill>
                <a:cs typeface="HNOOH" pitchFamily="2" charset="-78"/>
              </a:rPr>
              <a:t>زیاد شدن اندازه ی قد و وزن </a:t>
            </a:r>
            <a:endParaRPr lang="en-US" sz="4000" dirty="0">
              <a:solidFill>
                <a:schemeClr val="tx1"/>
              </a:solidFill>
              <a:cs typeface="HNOOH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59995" y="3597884"/>
            <a:ext cx="3990474" cy="11612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dirty="0" smtClean="0">
                <a:solidFill>
                  <a:schemeClr val="tx1"/>
                </a:solidFill>
                <a:cs typeface="HNOOH" pitchFamily="2" charset="-78"/>
              </a:rPr>
              <a:t>راه رفتن</a:t>
            </a:r>
            <a:endParaRPr lang="en-US" sz="4000" dirty="0">
              <a:solidFill>
                <a:schemeClr val="tx1"/>
              </a:solidFill>
              <a:cs typeface="HNOOH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497053" y="3621947"/>
            <a:ext cx="5566610" cy="11612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dirty="0" smtClean="0">
                <a:solidFill>
                  <a:schemeClr val="tx1"/>
                </a:solidFill>
                <a:cs typeface="HNOOH" pitchFamily="2" charset="-78"/>
              </a:rPr>
              <a:t>گفتن اولین کلمه </a:t>
            </a:r>
            <a:endParaRPr lang="en-US" sz="4000" dirty="0">
              <a:solidFill>
                <a:schemeClr val="tx1"/>
              </a:solidFill>
              <a:cs typeface="HNOOH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59994" y="2154093"/>
            <a:ext cx="3990474" cy="11612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dirty="0" smtClean="0">
                <a:solidFill>
                  <a:schemeClr val="tx1"/>
                </a:solidFill>
                <a:cs typeface="HNOOH" pitchFamily="2" charset="-78"/>
              </a:rPr>
              <a:t>درامدن دندان</a:t>
            </a:r>
            <a:endParaRPr lang="en-US" sz="4000" dirty="0">
              <a:solidFill>
                <a:schemeClr val="tx1"/>
              </a:solidFill>
              <a:cs typeface="HNOOH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59994" y="4967703"/>
            <a:ext cx="3990474" cy="11612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dirty="0" smtClean="0">
                <a:solidFill>
                  <a:schemeClr val="tx1"/>
                </a:solidFill>
                <a:cs typeface="HNOOH" pitchFamily="2" charset="-78"/>
              </a:rPr>
              <a:t>نوشتن نام خود</a:t>
            </a:r>
            <a:endParaRPr lang="en-US" sz="4000" dirty="0">
              <a:solidFill>
                <a:schemeClr val="tx1"/>
              </a:solidFill>
              <a:cs typeface="HNOOH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497053" y="4967703"/>
            <a:ext cx="5566610" cy="11612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dirty="0" smtClean="0">
                <a:solidFill>
                  <a:schemeClr val="tx1"/>
                </a:solidFill>
                <a:cs typeface="HNOOH" pitchFamily="2" charset="-78"/>
              </a:rPr>
              <a:t>حفظ کردن اولین شعر </a:t>
            </a:r>
            <a:endParaRPr lang="en-US" sz="4000" dirty="0">
              <a:solidFill>
                <a:schemeClr val="tx1"/>
              </a:solidFill>
              <a:cs typeface="HNOOH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296766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21267" y="380439"/>
            <a:ext cx="4378122" cy="12349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54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Mj_Jarida" pitchFamily="82" charset="-78"/>
              </a:rPr>
              <a:t>مراحل رشد انسان </a:t>
            </a:r>
            <a:endParaRPr lang="fa-IR" sz="540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Mj_Jarida" pitchFamily="82" charset="-78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325853" y="1978192"/>
            <a:ext cx="2294019" cy="11612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dirty="0" smtClean="0">
                <a:solidFill>
                  <a:schemeClr val="tx1"/>
                </a:solidFill>
                <a:cs typeface="HNOOH" pitchFamily="2" charset="-78"/>
              </a:rPr>
              <a:t>1-نوزادی </a:t>
            </a:r>
            <a:endParaRPr lang="en-US" sz="4000" dirty="0">
              <a:solidFill>
                <a:schemeClr val="tx1"/>
              </a:solidFill>
              <a:cs typeface="HNOOH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989094" y="3630529"/>
            <a:ext cx="2294019" cy="11612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dirty="0" smtClean="0">
                <a:solidFill>
                  <a:schemeClr val="tx1"/>
                </a:solidFill>
                <a:cs typeface="HNOOH" pitchFamily="2" charset="-78"/>
              </a:rPr>
              <a:t>5- جوانی</a:t>
            </a:r>
            <a:endParaRPr lang="en-US" sz="4000" dirty="0">
              <a:solidFill>
                <a:schemeClr val="tx1"/>
              </a:solidFill>
              <a:cs typeface="HNOOH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325854" y="3630529"/>
            <a:ext cx="2438399" cy="11612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dirty="0" smtClean="0">
                <a:solidFill>
                  <a:schemeClr val="tx1"/>
                </a:solidFill>
                <a:cs typeface="HNOOH" pitchFamily="2" charset="-78"/>
              </a:rPr>
              <a:t>4-نوجوانی </a:t>
            </a:r>
            <a:endParaRPr lang="en-US" sz="3200" dirty="0">
              <a:solidFill>
                <a:schemeClr val="tx1"/>
              </a:solidFill>
              <a:cs typeface="HNOOH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74821" y="2026318"/>
            <a:ext cx="2719135" cy="11612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dirty="0" smtClean="0">
                <a:solidFill>
                  <a:schemeClr val="tx1"/>
                </a:solidFill>
                <a:cs typeface="HNOOH" pitchFamily="2" charset="-78"/>
              </a:rPr>
              <a:t>3-نونهالی </a:t>
            </a:r>
            <a:endParaRPr lang="en-US" sz="4000" dirty="0">
              <a:solidFill>
                <a:schemeClr val="tx1"/>
              </a:solidFill>
              <a:cs typeface="HNOOH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989095" y="2026318"/>
            <a:ext cx="2294019" cy="11612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dirty="0" smtClean="0">
                <a:solidFill>
                  <a:schemeClr val="tx1"/>
                </a:solidFill>
                <a:cs typeface="HNOOH" pitchFamily="2" charset="-78"/>
              </a:rPr>
              <a:t>2-کودکی </a:t>
            </a:r>
            <a:endParaRPr lang="en-US" sz="4000" dirty="0">
              <a:solidFill>
                <a:schemeClr val="tx1"/>
              </a:solidFill>
              <a:cs typeface="HNOOH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06640" y="3715753"/>
            <a:ext cx="2855495" cy="11612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600" dirty="0" smtClean="0">
                <a:solidFill>
                  <a:schemeClr val="tx1"/>
                </a:solidFill>
                <a:cs typeface="HNOOH" pitchFamily="2" charset="-78"/>
              </a:rPr>
              <a:t>6- میان سالی</a:t>
            </a:r>
            <a:endParaRPr lang="en-US" sz="3600" dirty="0">
              <a:solidFill>
                <a:schemeClr val="tx1"/>
              </a:solidFill>
              <a:cs typeface="HNOOH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561345" y="5266823"/>
            <a:ext cx="5149515" cy="11612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dirty="0" smtClean="0">
                <a:solidFill>
                  <a:schemeClr val="tx1"/>
                </a:solidFill>
                <a:cs typeface="HNOOH" pitchFamily="2" charset="-78"/>
              </a:rPr>
              <a:t>7-سالمندی(پیری)</a:t>
            </a:r>
            <a:endParaRPr lang="en-US" sz="4000" dirty="0">
              <a:solidFill>
                <a:schemeClr val="tx1"/>
              </a:solidFill>
              <a:cs typeface="HNOOH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421530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9111" t="39338" r="22027" b="38103"/>
          <a:stretch/>
        </p:blipFill>
        <p:spPr>
          <a:xfrm>
            <a:off x="6236449" y="647651"/>
            <a:ext cx="5830047" cy="2945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401054" y="3593434"/>
            <a:ext cx="1136647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4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Mj_Jarida" pitchFamily="82" charset="-78"/>
              </a:rPr>
              <a:t>شما هم می توانید یک عکس بامزه از نوزادی تان یا سال های قبل از مدرسه را در گروه به اشتراک </a:t>
            </a:r>
            <a:r>
              <a:rPr lang="fa-IR" sz="4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Mj_Jarida" pitchFamily="82" charset="-78"/>
              </a:rPr>
              <a:t>بگذارید</a:t>
            </a:r>
            <a:r>
              <a:rPr lang="en-US" sz="4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Mj_Jarida" pitchFamily="82" charset="-78"/>
              </a:rPr>
              <a:t> </a:t>
            </a:r>
            <a:r>
              <a:rPr lang="fa-IR" sz="4400" dirty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Mj_Jarida" pitchFamily="82" charset="-78"/>
              </a:rPr>
              <a:t> </a:t>
            </a:r>
            <a:r>
              <a:rPr lang="fa-IR" sz="44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Mj_Jarida" pitchFamily="82" charset="-78"/>
              </a:rPr>
              <a:t>و بگویید در این مدّت بدن شما چه تغییراتی  کرده است؟</a:t>
            </a:r>
            <a:endParaRPr lang="fa-IR" sz="4400" dirty="0">
              <a:ln w="0"/>
              <a:solidFill>
                <a:schemeClr val="accent1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Mj_Jarida" pitchFamily="8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20" t="13816" r="39462" b="49123"/>
          <a:stretch/>
        </p:blipFill>
        <p:spPr bwMode="auto">
          <a:xfrm>
            <a:off x="958594" y="622650"/>
            <a:ext cx="4912817" cy="326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800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3095" t="19854" r="22647" b="12684"/>
          <a:stretch/>
        </p:blipFill>
        <p:spPr>
          <a:xfrm>
            <a:off x="2" y="370362"/>
            <a:ext cx="5077327" cy="3763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4908884" y="2401745"/>
            <a:ext cx="685864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4400" dirty="0" smtClean="0">
                <a:ln w="0"/>
                <a:solidFill>
                  <a:schemeClr val="accent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Mj_Jarida" pitchFamily="82" charset="-78"/>
              </a:rPr>
              <a:t>رضا هشت سال دارد، در تصویر کارت مراقبت او را می بینید، وقتی رضا به دنیا آمد، چند کیلوگرم وزن داشت؟ </a:t>
            </a:r>
          </a:p>
          <a:p>
            <a:pPr algn="ctr" rtl="1">
              <a:lnSpc>
                <a:spcPct val="150000"/>
              </a:lnSpc>
            </a:pPr>
            <a:r>
              <a:rPr lang="fa-IR" sz="4400" dirty="0" smtClean="0">
                <a:ln w="0"/>
                <a:solidFill>
                  <a:schemeClr val="accent1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Mj_Jarida" pitchFamily="82" charset="-78"/>
              </a:rPr>
              <a:t>قدّ او چند سانتی متر بود؟ </a:t>
            </a:r>
            <a:endParaRPr lang="fa-IR" sz="4400" dirty="0">
              <a:ln w="0"/>
              <a:solidFill>
                <a:schemeClr val="accent1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Mj_Jarida" pitchFamily="8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91201" y="662953"/>
            <a:ext cx="583997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44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Mj_Titr Collage" pitchFamily="2" charset="-78"/>
              </a:rPr>
              <a:t>گفت و گو کنید- صفحه 78 </a:t>
            </a:r>
            <a:r>
              <a:rPr lang="fa-IR" sz="44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Mj_Jarida" pitchFamily="82" charset="-78"/>
              </a:rPr>
              <a:t> </a:t>
            </a:r>
            <a:endParaRPr lang="fa-IR" sz="440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Mj_Jarida" pitchFamily="8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46423" y="4399027"/>
            <a:ext cx="436778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440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Mj_Titr Collage" pitchFamily="2" charset="-78"/>
              </a:rPr>
              <a:t>سه کیلو و 200 گرم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423413" y="5449935"/>
            <a:ext cx="436778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fa-IR" sz="440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Mj_Titr Collage" pitchFamily="2" charset="-78"/>
              </a:rPr>
              <a:t>50 سانتی متر </a:t>
            </a:r>
            <a:endParaRPr lang="fa-IR" sz="440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Mj_Titr Collage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73192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spect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Solstic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1009</TotalTime>
  <Words>374</Words>
  <Application>Microsoft Office PowerPoint</Application>
  <PresentationFormat>Custom</PresentationFormat>
  <Paragraphs>51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1_Office Theme</vt:lpstr>
      <vt:lpstr>Aspect</vt:lpstr>
      <vt:lpstr>Flow</vt:lpstr>
      <vt:lpstr>Trek</vt:lpstr>
      <vt:lpstr>Solstice</vt:lpstr>
      <vt:lpstr>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Alireza Golestan</dc:creator>
  <cp:lastModifiedBy>rayaboard</cp:lastModifiedBy>
  <cp:revision>198</cp:revision>
  <dcterms:created xsi:type="dcterms:W3CDTF">2015-07-06T05:06:21Z</dcterms:created>
  <dcterms:modified xsi:type="dcterms:W3CDTF">2020-03-08T17:48:02Z</dcterms:modified>
</cp:coreProperties>
</file>