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74" r:id="rId9"/>
    <p:sldId id="269" r:id="rId10"/>
    <p:sldId id="275" r:id="rId11"/>
    <p:sldId id="270" r:id="rId12"/>
    <p:sldId id="276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00"/>
    <a:srgbClr val="00FF00"/>
    <a:srgbClr val="BC04A2"/>
    <a:srgbClr val="A51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BCB950-2FD7-428D-B792-81F681E4E2D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B7DD72-6EE8-46C5-9A8E-A43FC08FF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03185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BCB950-2FD7-428D-B792-81F681E4E2D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B7DD72-6EE8-46C5-9A8E-A43FC08FF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597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BCB950-2FD7-428D-B792-81F681E4E2D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B7DD72-6EE8-46C5-9A8E-A43FC08FF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1715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BCB950-2FD7-428D-B792-81F681E4E2D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B7DD72-6EE8-46C5-9A8E-A43FC08FF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0316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BCB950-2FD7-428D-B792-81F681E4E2D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B7DD72-6EE8-46C5-9A8E-A43FC08FF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3596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BCB950-2FD7-428D-B792-81F681E4E2D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B7DD72-6EE8-46C5-9A8E-A43FC08FF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92717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BCB950-2FD7-428D-B792-81F681E4E2D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B7DD72-6EE8-46C5-9A8E-A43FC08FF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80263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BCB950-2FD7-428D-B792-81F681E4E2D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B7DD72-6EE8-46C5-9A8E-A43FC08FF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60710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BCB950-2FD7-428D-B792-81F681E4E2D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B7DD72-6EE8-46C5-9A8E-A43FC08FF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464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BCB950-2FD7-428D-B792-81F681E4E2D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B7DD72-6EE8-46C5-9A8E-A43FC08FF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40693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a-I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BCB950-2FD7-428D-B792-81F681E4E2D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B7DD72-6EE8-46C5-9A8E-A43FC08FF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3963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hangingPunct="1">
              <a:defRPr sz="1400"/>
            </a:lvl1pPr>
          </a:lstStyle>
          <a:p>
            <a:fld id="{63BCB950-2FD7-428D-B792-81F681E4E2DE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1" hangingPunct="1">
              <a:defRPr sz="1400" smtClean="0"/>
            </a:lvl1pPr>
          </a:lstStyle>
          <a:p>
            <a:fld id="{DBB7DD72-6EE8-46C5-9A8E-A43FC08FF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5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7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0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3" descr="G:\الهام\فلش الهام\bbbbbbbbbbb\تصاویر طبیعت\baran7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8" name="Content Placeholder 6" descr="basm 12 cop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9234" y="1417638"/>
            <a:ext cx="8216514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33375"/>
      </p:ext>
    </p:extLst>
  </p:cSld>
  <p:clrMapOvr>
    <a:masterClrMapping/>
  </p:clrMapOvr>
  <p:transition spd="slow" advTm="160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09138"/>
      </p:ext>
    </p:extLst>
  </p:cSld>
  <p:clrMapOvr>
    <a:masterClrMapping/>
  </p:clrMapOvr>
  <p:transition spd="slow" advTm="155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4">
            <a:duotone>
              <a:prstClr val="black"/>
              <a:srgbClr val="BC04A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385979" y="1879029"/>
            <a:ext cx="2139881" cy="1914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loud 6"/>
          <p:cNvSpPr/>
          <p:nvPr/>
        </p:nvSpPr>
        <p:spPr bwMode="auto">
          <a:xfrm>
            <a:off x="6680605" y="925998"/>
            <a:ext cx="4853354" cy="2850742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40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B Titr" panose="00000700000000000000" pitchFamily="2" charset="-78"/>
              </a:rPr>
              <a:t>شماره تلفن</a:t>
            </a:r>
            <a:r>
              <a:rPr kumimoji="0" lang="fa-IR" sz="4000" b="0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B Titr" panose="00000700000000000000" pitchFamily="2" charset="-78"/>
              </a:rPr>
              <a:t> </a:t>
            </a:r>
            <a:r>
              <a:rPr kumimoji="0" lang="fa-IR" sz="40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B Titr" panose="00000700000000000000" pitchFamily="2" charset="-78"/>
              </a:rPr>
              <a:t>های</a:t>
            </a: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40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B Titr" panose="00000700000000000000" pitchFamily="2" charset="-78"/>
              </a:rPr>
              <a:t> ضروری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B Titr" panose="00000700000000000000" pitchFamily="2" charset="-78"/>
            </a:endParaRPr>
          </a:p>
        </p:txBody>
      </p:sp>
      <p:sp>
        <p:nvSpPr>
          <p:cNvPr id="13" name="Flowchart: Connector 12"/>
          <p:cNvSpPr/>
          <p:nvPr/>
        </p:nvSpPr>
        <p:spPr bwMode="auto">
          <a:xfrm>
            <a:off x="1520881" y="2100356"/>
            <a:ext cx="2124221" cy="1897711"/>
          </a:xfrm>
          <a:prstGeom prst="flowChartConnec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dirty="0">
                <a:latin typeface="Arial" pitchFamily="34" charset="0"/>
                <a:cs typeface="B Titr" panose="00000700000000000000" pitchFamily="2" charset="-78"/>
              </a:rPr>
              <a:t>راهنمای تلفن </a:t>
            </a:r>
            <a:endParaRPr lang="fa-IR" sz="2400" dirty="0" smtClean="0">
              <a:latin typeface="Arial" pitchFamily="34" charset="0"/>
              <a:cs typeface="B Titr" panose="00000700000000000000" pitchFamily="2" charset="-7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400" dirty="0" smtClean="0">
                <a:latin typeface="Arial" pitchFamily="34" charset="0"/>
                <a:cs typeface="B Titr" panose="00000700000000000000" pitchFamily="2" charset="-78"/>
              </a:rPr>
              <a:t>١١٨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Titr" panose="00000700000000000000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656320" y="4459458"/>
            <a:ext cx="2139881" cy="19143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455919" y="4459458"/>
            <a:ext cx="2139881" cy="191431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951075" y="2351368"/>
            <a:ext cx="11139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Titr" panose="00000700000000000000" pitchFamily="2" charset="-78"/>
              </a:rPr>
              <a:t>پلیس 110</a:t>
            </a:r>
            <a:endParaRPr lang="en-US" sz="3200" dirty="0">
              <a:cs typeface="B Titr" panose="000007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58717" y="4972651"/>
            <a:ext cx="14911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 smtClean="0">
                <a:cs typeface="B Titr" panose="00000700000000000000" pitchFamily="2" charset="-78"/>
              </a:rPr>
              <a:t> آتش نشانی</a:t>
            </a:r>
          </a:p>
          <a:p>
            <a:pPr algn="ctr"/>
            <a:r>
              <a:rPr lang="fa-IR" sz="2400" dirty="0" smtClean="0">
                <a:cs typeface="B Titr" panose="00000700000000000000" pitchFamily="2" charset="-78"/>
              </a:rPr>
              <a:t> ١٢٥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44017" y="4972651"/>
            <a:ext cx="136127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800" dirty="0" smtClean="0">
                <a:cs typeface="B Titr" panose="00000700000000000000" pitchFamily="2" charset="-78"/>
              </a:rPr>
              <a:t>اورژانس </a:t>
            </a:r>
          </a:p>
          <a:p>
            <a:pPr algn="ctr"/>
            <a:r>
              <a:rPr lang="fa-IR" sz="2800" dirty="0" smtClean="0">
                <a:cs typeface="B Titr" panose="00000700000000000000" pitchFamily="2" charset="-78"/>
              </a:rPr>
              <a:t>١١٥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21049"/>
      </p:ext>
    </p:extLst>
  </p:cSld>
  <p:clrMapOvr>
    <a:masterClrMapping/>
  </p:clrMapOvr>
  <p:transition spd="slow" advTm="450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30" y="274638"/>
            <a:ext cx="7737230" cy="6280907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84155"/>
      </p:ext>
    </p:extLst>
  </p:cSld>
  <p:clrMapOvr>
    <a:masterClrMapping/>
  </p:clrMapOvr>
  <p:transition spd="slow" advTm="15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4" y="420308"/>
            <a:ext cx="8752309" cy="6149304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49134"/>
      </p:ext>
    </p:extLst>
  </p:cSld>
  <p:clrMapOvr>
    <a:masterClrMapping/>
  </p:clrMapOvr>
  <p:transition spd="slow" advTm="7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4638"/>
            <a:ext cx="10972800" cy="310067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449" y="3504909"/>
            <a:ext cx="9144793" cy="335309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16585"/>
      </p:ext>
    </p:extLst>
  </p:cSld>
  <p:clrMapOvr>
    <a:masterClrMapping/>
  </p:clrMapOvr>
  <p:transition spd="slow" advTm="149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21747" y="1276899"/>
            <a:ext cx="5938019" cy="396274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04327"/>
      </p:ext>
    </p:extLst>
  </p:cSld>
  <p:clrMapOvr>
    <a:masterClrMapping/>
  </p:clrMapOvr>
  <p:transition spd="slow" advTm="38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فصل 5</a:t>
            </a:r>
            <a:r>
              <a:rPr lang="fa-IR" dirty="0" smtClean="0">
                <a:cs typeface="B Titr" panose="00000700000000000000" pitchFamily="2" charset="-78"/>
              </a:rPr>
              <a:t>: 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خانه ی ما</a:t>
            </a:r>
            <a:endParaRPr lang="en-US" dirty="0">
              <a:solidFill>
                <a:srgbClr val="00B05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5287962"/>
          </a:xfrm>
        </p:spPr>
        <p:txBody>
          <a:bodyPr/>
          <a:lstStyle/>
          <a:p>
            <a:pPr marL="0" indent="0" algn="ctr" rtl="1">
              <a:buNone/>
            </a:pPr>
            <a:r>
              <a:rPr lang="fa-IR" dirty="0" smtClean="0">
                <a:solidFill>
                  <a:srgbClr val="BC04A2"/>
                </a:solidFill>
                <a:cs typeface="B Titr" panose="00000700000000000000" pitchFamily="2" charset="-78"/>
              </a:rPr>
              <a:t>درس 17</a:t>
            </a:r>
            <a:r>
              <a:rPr lang="fa-IR" sz="4400" dirty="0" smtClean="0">
                <a:solidFill>
                  <a:srgbClr val="0070C0"/>
                </a:solidFill>
                <a:cs typeface="B Titr" panose="00000700000000000000" pitchFamily="2" charset="-78"/>
              </a:rPr>
              <a:t>از خانه محافظت کنیم</a:t>
            </a:r>
          </a:p>
          <a:p>
            <a:pPr marL="0" indent="0" algn="ctr" rtl="1">
              <a:buNone/>
            </a:pP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تهیه و تنظیم: الهام مرگان</a:t>
            </a:r>
            <a:endParaRPr lang="en-US" dirty="0" smtClean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pPr marL="0" indent="0" algn="ctr" rtl="1">
              <a:buNone/>
            </a:pP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                        راضیه شادمهر</a:t>
            </a:r>
          </a:p>
          <a:p>
            <a:pPr marL="0" indent="0" algn="ctr" rtl="1">
              <a:buNone/>
            </a:pPr>
            <a:endParaRPr lang="fa-IR" dirty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pPr marL="0" indent="0" algn="ctr" rtl="1">
              <a:buNone/>
            </a:pPr>
            <a:endParaRPr lang="fa-IR" dirty="0" smtClean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pPr marL="0" indent="0" algn="ctr" rtl="1">
              <a:buNone/>
            </a:pPr>
            <a:endParaRPr lang="fa-IR" dirty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pPr marL="0" indent="0" algn="ctr" rtl="1">
              <a:buNone/>
            </a:pPr>
            <a:r>
              <a:rPr lang="fa-IR" dirty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                                      </a:t>
            </a:r>
          </a:p>
          <a:p>
            <a:pPr marL="0" indent="0" algn="ctr" rtl="1">
              <a:buNone/>
            </a:pPr>
            <a:r>
              <a:rPr lang="fa-IR" dirty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                                                                                              آموزشگاه شهید باجگیر</a:t>
            </a:r>
            <a:endParaRPr lang="en-US" sz="44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69" y="3427980"/>
            <a:ext cx="5026154" cy="3170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23" y="1003435"/>
            <a:ext cx="1743075" cy="44298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2403"/>
      </p:ext>
    </p:extLst>
  </p:cSld>
  <p:clrMapOvr>
    <a:masterClrMapping/>
  </p:clrMapOvr>
  <p:transition spd="slow" advTm="265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2" y="1065870"/>
            <a:ext cx="9594574" cy="416873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09643"/>
      </p:ext>
    </p:extLst>
  </p:cSld>
  <p:clrMapOvr>
    <a:masterClrMapping/>
  </p:clrMapOvr>
  <p:transition spd="slow" advTm="347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3513" cy="6527409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51568"/>
      </p:ext>
    </p:extLst>
  </p:cSld>
  <p:clrMapOvr>
    <a:masterClrMapping/>
  </p:clrMapOvr>
  <p:transition spd="slow" advTm="1687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276522" cy="6499274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418" y="6096000"/>
            <a:ext cx="55418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96283"/>
      </p:ext>
    </p:extLst>
  </p:cSld>
  <p:clrMapOvr>
    <a:masterClrMapping/>
  </p:clrMapOvr>
  <p:transition spd="slow" advTm="1830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3513" cy="651334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26032"/>
      </p:ext>
    </p:extLst>
  </p:cSld>
  <p:clrMapOvr>
    <a:masterClrMapping/>
  </p:clrMapOvr>
  <p:transition spd="slow" advTm="83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5162843"/>
            <a:ext cx="10972800" cy="963321"/>
          </a:xfrm>
        </p:spPr>
        <p:txBody>
          <a:bodyPr/>
          <a:lstStyle/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477" y="3525925"/>
            <a:ext cx="4950381" cy="327383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2991" y="393895"/>
            <a:ext cx="10972800" cy="2602523"/>
          </a:xfrm>
        </p:spPr>
        <p:txBody>
          <a:bodyPr/>
          <a:lstStyle/>
          <a:p>
            <a:pPr algn="r" rtl="1"/>
            <a:r>
              <a:rPr lang="fa-IR" sz="5400" dirty="0" smtClean="0">
                <a:solidFill>
                  <a:srgbClr val="FF0000"/>
                </a:solidFill>
                <a:cs typeface="B Titr" panose="00000700000000000000" pitchFamily="2" charset="-78"/>
              </a:rPr>
              <a:t>آتش نشانی</a:t>
            </a:r>
            <a:r>
              <a:rPr lang="fa-IR" sz="2800" dirty="0" smtClean="0">
                <a:cs typeface="B Titr" panose="00000700000000000000" pitchFamily="2" charset="-78"/>
              </a:rPr>
              <a:t/>
            </a:r>
            <a:br>
              <a:rPr lang="fa-IR" sz="2800" dirty="0" smtClean="0">
                <a:cs typeface="B Titr" panose="00000700000000000000" pitchFamily="2" charset="-78"/>
              </a:rPr>
            </a:br>
            <a:r>
              <a:rPr lang="fa-IR" sz="2800" dirty="0" smtClean="0">
                <a:cs typeface="B Titr" panose="00000700000000000000" pitchFamily="2" charset="-78"/>
              </a:rPr>
              <a:t>وقتی </a:t>
            </a:r>
            <a:r>
              <a:rPr lang="fa-IR" sz="2800" dirty="0">
                <a:cs typeface="B Titr" panose="00000700000000000000" pitchFamily="2" charset="-78"/>
              </a:rPr>
              <a:t>به علت رعایت نکردن نکات امینی، در جایی آتش سوزی رخ می دهد، مأموران آتش نشانی با لباس </a:t>
            </a:r>
            <a:r>
              <a:rPr lang="fa-IR" sz="2800" dirty="0" smtClean="0">
                <a:cs typeface="B Titr" panose="00000700000000000000" pitchFamily="2" charset="-78"/>
              </a:rPr>
              <a:t>و وسایل </a:t>
            </a:r>
            <a:r>
              <a:rPr lang="fa-IR" sz="2800" dirty="0">
                <a:cs typeface="B Titr" panose="00000700000000000000" pitchFamily="2" charset="-78"/>
              </a:rPr>
              <a:t>مخصوص به آن جا می روند تا آتش را خاموش کنند و جان و مال مردم را نجات دهند.</a:t>
            </a:r>
            <a:br>
              <a:rPr lang="fa-IR" sz="2800" dirty="0">
                <a:cs typeface="B Titr" panose="00000700000000000000" pitchFamily="2" charset="-78"/>
              </a:rPr>
            </a:br>
            <a:r>
              <a:rPr lang="fa-IR" sz="2800" dirty="0">
                <a:cs typeface="B Titr" panose="00000700000000000000" pitchFamily="2" charset="-78"/>
              </a:rPr>
              <a:t>دانش آموزان یک مدرسه از ایستگاه آتش نشانی بازدید کردند.آنها با مأموران آتش نشانی گفت وگو کردند و </a:t>
            </a:r>
            <a:r>
              <a:rPr lang="fa-IR" sz="2800" dirty="0" smtClean="0">
                <a:cs typeface="B Titr" panose="00000700000000000000" pitchFamily="2" charset="-78"/>
              </a:rPr>
              <a:t>با وظایف </a:t>
            </a:r>
            <a:r>
              <a:rPr lang="fa-IR" sz="2800" dirty="0">
                <a:cs typeface="B Titr" panose="00000700000000000000" pitchFamily="2" charset="-78"/>
              </a:rPr>
              <a:t>آن ها آشنا شدند.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63918"/>
      </p:ext>
    </p:extLst>
  </p:cSld>
  <p:clrMapOvr>
    <a:masterClrMapping/>
  </p:clrMapOvr>
  <p:transition spd="slow" advTm="30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هم فکری کنید</a:t>
            </a:r>
            <a:endParaRPr lang="en-US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fa-IR" dirty="0">
                <a:solidFill>
                  <a:srgbClr val="00B050"/>
                </a:solidFill>
                <a:cs typeface="B Titr" panose="00000700000000000000" pitchFamily="2" charset="-78"/>
              </a:rPr>
              <a:t>١ـ به تصاویر 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زیر </a:t>
            </a:r>
            <a:r>
              <a:rPr lang="fa-IR" dirty="0">
                <a:solidFill>
                  <a:srgbClr val="00B050"/>
                </a:solidFill>
                <a:cs typeface="B Titr" panose="00000700000000000000" pitchFamily="2" charset="-78"/>
              </a:rPr>
              <a:t>نگاه کنید و مراحل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B050"/>
                </a:solidFill>
                <a:cs typeface="B Titr" panose="00000700000000000000" pitchFamily="2" charset="-78"/>
              </a:rPr>
              <a:t>کار 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آتش نشان ها </a:t>
            </a:r>
            <a:r>
              <a:rPr lang="fa-IR" dirty="0">
                <a:solidFill>
                  <a:srgbClr val="00B050"/>
                </a:solidFill>
                <a:cs typeface="B Titr" panose="00000700000000000000" pitchFamily="2" charset="-78"/>
              </a:rPr>
              <a:t>را توضیح دهید</a:t>
            </a:r>
            <a:r>
              <a:rPr lang="fa-IR" dirty="0" smtClean="0">
                <a:solidFill>
                  <a:srgbClr val="00B050"/>
                </a:solidFill>
                <a:cs typeface="B Titr" panose="00000700000000000000" pitchFamily="2" charset="-78"/>
              </a:rPr>
              <a:t>.</a:t>
            </a:r>
            <a:endParaRPr lang="fa-IR" dirty="0">
              <a:solidFill>
                <a:srgbClr val="00B050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169" y="3587374"/>
            <a:ext cx="4084612" cy="2721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86" y="527459"/>
            <a:ext cx="4331513" cy="3101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286" y="3587373"/>
            <a:ext cx="4331514" cy="272135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03954"/>
      </p:ext>
    </p:extLst>
  </p:cSld>
  <p:clrMapOvr>
    <a:masterClrMapping/>
  </p:clrMapOvr>
  <p:transition spd="slow" advTm="25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 bwMode="auto">
          <a:xfrm>
            <a:off x="1589650" y="765900"/>
            <a:ext cx="8060788" cy="4425077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92923" y="1908900"/>
            <a:ext cx="66446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800" dirty="0" smtClean="0">
                <a:cs typeface="B Titr" panose="00000700000000000000" pitchFamily="2" charset="-78"/>
              </a:rPr>
              <a:t>٢ـ به همراه معلم و هم کلاسی های خود از</a:t>
            </a:r>
          </a:p>
          <a:p>
            <a:pPr algn="r" rtl="1"/>
            <a:r>
              <a:rPr lang="fa-IR" sz="2800" dirty="0" smtClean="0">
                <a:cs typeface="B Titr" panose="00000700000000000000" pitchFamily="2" charset="-78"/>
              </a:rPr>
              <a:t>یک ایستگاه آتش نشانی نزدیک محل زندگی تان بازدید کنید. </a:t>
            </a:r>
          </a:p>
          <a:p>
            <a:pPr algn="r" rtl="1"/>
            <a:r>
              <a:rPr lang="fa-IR" sz="2800" dirty="0" smtClean="0">
                <a:cs typeface="B Titr" panose="00000700000000000000" pitchFamily="2" charset="-78"/>
              </a:rPr>
              <a:t>پس از بازدید، به پرسش های معلم پاسخ دهید.</a:t>
            </a:r>
            <a:endParaRPr lang="fa-IR" sz="2800" dirty="0">
              <a:cs typeface="B Titr" panose="000007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83538"/>
      </p:ext>
    </p:extLst>
  </p:cSld>
  <p:clrMapOvr>
    <a:masterClrMapping/>
  </p:clrMapOvr>
  <p:transition spd="slow" advTm="12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3A2A3D60-2501-447D-8CEF-398267A3ED50}" vid="{32599A37-F5AC-4662-88E1-44958FFF3AB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141</TotalTime>
  <Words>95</Words>
  <Application>Microsoft Office PowerPoint</Application>
  <PresentationFormat>Widescreen</PresentationFormat>
  <Paragraphs>25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B Titr</vt:lpstr>
      <vt:lpstr>Theme1</vt:lpstr>
      <vt:lpstr>PowerPoint Presentation</vt:lpstr>
      <vt:lpstr>فصل 5: خانه ی ما</vt:lpstr>
      <vt:lpstr>PowerPoint Presentation</vt:lpstr>
      <vt:lpstr>PowerPoint Presentation</vt:lpstr>
      <vt:lpstr>PowerPoint Presentation</vt:lpstr>
      <vt:lpstr>PowerPoint Presentation</vt:lpstr>
      <vt:lpstr>آتش نشانی وقتی به علت رعایت نکردن نکات امینی، در جایی آتش سوزی رخ می دهد، مأموران آتش نشانی با لباس و وسایل مخصوص به آن جا می روند تا آتش را خاموش کنند و جان و مال مردم را نجات دهند. دانش آموزان یک مدرسه از ایستگاه آتش نشانی بازدید کردند.آنها با مأموران آتش نشانی گفت وگو کردند و با وظایف آن ها آشنا شدند.</vt:lpstr>
      <vt:lpstr>هم فکری کنید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rayangostar</dc:creator>
  <cp:lastModifiedBy>kavosh</cp:lastModifiedBy>
  <cp:revision>37</cp:revision>
  <dcterms:created xsi:type="dcterms:W3CDTF">2020-03-08T19:37:33Z</dcterms:created>
  <dcterms:modified xsi:type="dcterms:W3CDTF">2020-03-10T22:29:18Z</dcterms:modified>
</cp:coreProperties>
</file>