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5"/>
  </p:notesMasterIdLst>
  <p:sldIdLst>
    <p:sldId id="256" r:id="rId3"/>
    <p:sldId id="356" r:id="rId4"/>
    <p:sldId id="355" r:id="rId5"/>
    <p:sldId id="319" r:id="rId6"/>
    <p:sldId id="322" r:id="rId7"/>
    <p:sldId id="320" r:id="rId8"/>
    <p:sldId id="324" r:id="rId9"/>
    <p:sldId id="323" r:id="rId10"/>
    <p:sldId id="325" r:id="rId11"/>
    <p:sldId id="326" r:id="rId12"/>
    <p:sldId id="327" r:id="rId13"/>
    <p:sldId id="328" r:id="rId14"/>
    <p:sldId id="329" r:id="rId15"/>
    <p:sldId id="357" r:id="rId16"/>
    <p:sldId id="332" r:id="rId17"/>
    <p:sldId id="330" r:id="rId18"/>
    <p:sldId id="334" r:id="rId19"/>
    <p:sldId id="331" r:id="rId20"/>
    <p:sldId id="333" r:id="rId21"/>
    <p:sldId id="336" r:id="rId22"/>
    <p:sldId id="337" r:id="rId23"/>
    <p:sldId id="338" r:id="rId24"/>
    <p:sldId id="343" r:id="rId25"/>
    <p:sldId id="344" r:id="rId26"/>
    <p:sldId id="342" r:id="rId27"/>
    <p:sldId id="345" r:id="rId28"/>
    <p:sldId id="350" r:id="rId29"/>
    <p:sldId id="351" r:id="rId30"/>
    <p:sldId id="352" r:id="rId31"/>
    <p:sldId id="353" r:id="rId32"/>
    <p:sldId id="354" r:id="rId33"/>
    <p:sldId id="347" r:id="rId34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CC0000"/>
    <a:srgbClr val="FFE5F8"/>
    <a:srgbClr val="CC0099"/>
    <a:srgbClr val="DAE7F6"/>
    <a:srgbClr val="3333CC"/>
    <a:srgbClr val="FF3300"/>
    <a:srgbClr val="FFFFD9"/>
    <a:srgbClr val="FFFF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6" autoAdjust="0"/>
    <p:restoredTop sz="80882" autoAdjust="0"/>
  </p:normalViewPr>
  <p:slideViewPr>
    <p:cSldViewPr>
      <p:cViewPr varScale="1">
        <p:scale>
          <a:sx n="97" d="100"/>
          <a:sy n="97" d="100"/>
        </p:scale>
        <p:origin x="196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DFFC158-463B-453E-9654-316B0F98A1AD}" type="datetimeFigureOut">
              <a:rPr lang="fa-IR" smtClean="0"/>
              <a:t>1441/7/10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C77D93-3F8F-4DA4-B085-BBFC074D7EC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84804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8324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32923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13572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074843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257673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750395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882284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773232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897461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242325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20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77971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59666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21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91301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22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703059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23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3464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24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124012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25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158156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26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399258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27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939321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28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916745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29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662360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30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65840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917980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31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1013820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32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672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2567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1074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6699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9138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25632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C77D93-3F8F-4DA4-B085-BBFC074D7ECA}" type="slidenum">
              <a:rPr lang="fa-IR" smtClean="0"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11140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3/4/20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842822" y="1910466"/>
            <a:ext cx="3225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a-IR" altLang="ko-KR" sz="24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ea typeface="맑은 고딕" pitchFamily="50" charset="-127"/>
                <a:cs typeface="B Arshia" panose="00000400000000000000" pitchFamily="2" charset="-78"/>
              </a:rPr>
              <a:t>جامعه شناسی سه</a:t>
            </a:r>
            <a:endParaRPr lang="en-US" altLang="ko-KR" sz="24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ea typeface="맑은 고딕" pitchFamily="50" charset="-127"/>
              <a:cs typeface="B Arshia" panose="00000400000000000000" pitchFamily="2" charset="-78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812360" y="771550"/>
            <a:ext cx="826221" cy="360040"/>
            <a:chOff x="7812360" y="771550"/>
            <a:chExt cx="826221" cy="360040"/>
          </a:xfrm>
        </p:grpSpPr>
        <p:sp>
          <p:nvSpPr>
            <p:cNvPr id="2" name="Rounded Rectangle 1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846493" y="819700"/>
              <a:ext cx="792088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algn="r" defTabSz="914400" rtl="1" eaLnBrk="1" latinLnBrk="1" hangingPunct="1"/>
              <a:endParaRPr lang="fa-IR" sz="12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1818830" y="2498001"/>
            <a:ext cx="1273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altLang="ko-KR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B Cheshmeh" panose="00000400000000000000" pitchFamily="2" charset="-78"/>
              </a:rPr>
              <a:t>پایه دوازدهم</a:t>
            </a:r>
            <a:endParaRPr lang="en-US" altLang="ko-KR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B Cheshmeh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7030145" y="761678"/>
            <a:ext cx="72008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32440" y="195486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5536" y="625352"/>
            <a:ext cx="1115747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قدرت اجتماعی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9" name="Rectangle 8"/>
          <p:cNvSpPr/>
          <p:nvPr/>
        </p:nvSpPr>
        <p:spPr>
          <a:xfrm>
            <a:off x="6012161" y="-81677"/>
            <a:ext cx="213661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قدرت سخت و قدرت نرم 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cxnSp>
        <p:nvCxnSpPr>
          <p:cNvPr id="10" name="Elbow Connector 9"/>
          <p:cNvCxnSpPr/>
          <p:nvPr/>
        </p:nvCxnSpPr>
        <p:spPr>
          <a:xfrm>
            <a:off x="6903564" y="1840791"/>
            <a:ext cx="929261" cy="459032"/>
          </a:xfrm>
          <a:prstGeom prst="bentConnector3">
            <a:avLst>
              <a:gd name="adj1" fmla="val 100691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320843" y="778773"/>
            <a:ext cx="64633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fa-IR" b="1" dirty="0">
                <a:ln>
                  <a:solidFill>
                    <a:schemeClr val="tx1"/>
                  </a:solidFill>
                </a:ln>
                <a:cs typeface="B Nazanin" panose="00000400000000000000" pitchFamily="2" charset="-78"/>
              </a:rPr>
              <a:t>قدرت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2" name="Right Brace 11"/>
          <p:cNvSpPr/>
          <p:nvPr/>
        </p:nvSpPr>
        <p:spPr>
          <a:xfrm rot="16200000">
            <a:off x="4397270" y="-592545"/>
            <a:ext cx="493479" cy="4032448"/>
          </a:xfrm>
          <a:prstGeom prst="rightBrace">
            <a:avLst>
              <a:gd name="adj1" fmla="val 10409"/>
              <a:gd name="adj2" fmla="val 49771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37306" y="1650599"/>
            <a:ext cx="116410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tx1"/>
                  </a:solidFill>
                </a:ln>
                <a:cs typeface="B Nazanin" panose="00000400000000000000" pitchFamily="2" charset="-78"/>
              </a:rPr>
              <a:t>قدرت سخت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77685" y="1650599"/>
            <a:ext cx="100059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tx1"/>
                  </a:solidFill>
                </a:ln>
                <a:cs typeface="B Nazanin" panose="00000400000000000000" pitchFamily="2" charset="-78"/>
              </a:rPr>
              <a:t>قدرت  نرم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190564" y="2294297"/>
            <a:ext cx="3737470" cy="1365921"/>
          </a:xfrm>
          <a:prstGeom prst="roundRect">
            <a:avLst/>
          </a:prstGeom>
          <a:solidFill>
            <a:srgbClr val="FFD9D9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76666" y="2294297"/>
            <a:ext cx="3737471" cy="1365921"/>
          </a:xfrm>
          <a:prstGeom prst="roundRect">
            <a:avLst/>
          </a:prstGeom>
          <a:solidFill>
            <a:srgbClr val="FFD9D9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Elbow Connector 18"/>
          <p:cNvCxnSpPr/>
          <p:nvPr/>
        </p:nvCxnSpPr>
        <p:spPr>
          <a:xfrm rot="10800000" flipV="1">
            <a:off x="1592381" y="1835265"/>
            <a:ext cx="485304" cy="447980"/>
          </a:xfrm>
          <a:prstGeom prst="bentConnector3">
            <a:avLst>
              <a:gd name="adj1" fmla="val 99483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462547" y="2488461"/>
            <a:ext cx="319350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b="1" dirty="0">
                <a:ln>
                  <a:solidFill>
                    <a:sysClr val="windowText" lastClr="000000"/>
                  </a:solidFill>
                </a:ln>
                <a:cs typeface="B Nazanin" panose="00000400000000000000" pitchFamily="2" charset="-78"/>
              </a:rPr>
              <a:t>قدرتی است که از طریق</a:t>
            </a:r>
          </a:p>
          <a:p>
            <a:pPr algn="ctr" rtl="1"/>
            <a:r>
              <a:rPr lang="fa-IR" b="1" dirty="0">
                <a:ln>
                  <a:solidFill>
                    <a:sysClr val="windowText" lastClr="000000"/>
                  </a:solidFill>
                </a:ln>
                <a:cs typeface="B Nazanin" panose="00000400000000000000" pitchFamily="2" charset="-78"/>
              </a:rPr>
              <a:t> </a:t>
            </a:r>
            <a:r>
              <a:rPr lang="fa-IR" b="1" dirty="0">
                <a:ln>
                  <a:solidFill>
                    <a:srgbClr val="C00000"/>
                  </a:solidFill>
                </a:ln>
                <a:cs typeface="B Nazanin" panose="00000400000000000000" pitchFamily="2" charset="-78"/>
              </a:rPr>
              <a:t>ابزارهای خشن و زور و به طور آشکار</a:t>
            </a:r>
          </a:p>
          <a:p>
            <a:pPr algn="ctr" rtl="1"/>
            <a:r>
              <a:rPr lang="fa-IR" b="1" dirty="0">
                <a:ln>
                  <a:solidFill>
                    <a:sysClr val="windowText" lastClr="000000"/>
                  </a:solidFill>
                </a:ln>
                <a:cs typeface="B Nazanin" panose="00000400000000000000" pitchFamily="2" charset="-78"/>
              </a:rPr>
              <a:t> </a:t>
            </a:r>
            <a:r>
              <a:rPr lang="fa-IR" b="1" dirty="0">
                <a:ln>
                  <a:solidFill>
                    <a:srgbClr val="C00000"/>
                  </a:solidFill>
                </a:ln>
                <a:cs typeface="B Nazanin" panose="00000400000000000000" pitchFamily="2" charset="-78"/>
              </a:rPr>
              <a:t>توسط نهادهای نظامی </a:t>
            </a:r>
            <a:r>
              <a:rPr lang="fa-IR" b="1" dirty="0">
                <a:ln>
                  <a:solidFill>
                    <a:sysClr val="windowText" lastClr="000000"/>
                  </a:solidFill>
                </a:ln>
                <a:cs typeface="B Nazanin" panose="00000400000000000000" pitchFamily="2" charset="-78"/>
              </a:rPr>
              <a:t>اعمال می شود .</a:t>
            </a:r>
            <a:endParaRPr lang="en-US" b="1" dirty="0">
              <a:ln>
                <a:solidFill>
                  <a:sysClr val="windowText" lastClr="00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304" y="2374686"/>
            <a:ext cx="356219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b="1" dirty="0">
                <a:ln>
                  <a:solidFill>
                    <a:schemeClr val="tx1"/>
                  </a:solidFill>
                </a:ln>
                <a:cs typeface="B Nazanin" panose="00000400000000000000" pitchFamily="2" charset="-78"/>
              </a:rPr>
              <a:t>قدرتی که به</a:t>
            </a:r>
          </a:p>
          <a:p>
            <a:pPr algn="ctr" rtl="1"/>
            <a:r>
              <a:rPr lang="fa-IR" b="1" dirty="0">
                <a:ln>
                  <a:solidFill>
                    <a:schemeClr val="tx1"/>
                  </a:solidFill>
                </a:ln>
                <a:cs typeface="B Nazanin" panose="00000400000000000000" pitchFamily="2" charset="-78"/>
              </a:rPr>
              <a:t> </a:t>
            </a:r>
            <a:r>
              <a:rPr lang="fa-IR" b="1" dirty="0">
                <a:ln>
                  <a:solidFill>
                    <a:srgbClr val="C00000"/>
                  </a:solidFill>
                </a:ln>
                <a:cs typeface="B Nazanin" panose="00000400000000000000" pitchFamily="2" charset="-78"/>
              </a:rPr>
              <a:t>شکل پنهان و از طریق نفوذ فرهنگی</a:t>
            </a:r>
          </a:p>
          <a:p>
            <a:pPr algn="ctr" rtl="1"/>
            <a:r>
              <a:rPr lang="fa-IR" b="1" dirty="0">
                <a:ln>
                  <a:solidFill>
                    <a:srgbClr val="C00000"/>
                  </a:solidFill>
                </a:ln>
                <a:cs typeface="B Nazanin" panose="00000400000000000000" pitchFamily="2" charset="-78"/>
              </a:rPr>
              <a:t> با ابزارهایی مانند رسانه ونهادهای آموزشی </a:t>
            </a:r>
          </a:p>
          <a:p>
            <a:pPr algn="ctr" rtl="1"/>
            <a:r>
              <a:rPr lang="fa-IR" b="1" dirty="0">
                <a:ln>
                  <a:solidFill>
                    <a:schemeClr val="tx1"/>
                  </a:solidFill>
                </a:ln>
                <a:cs typeface="B Nazanin" panose="00000400000000000000" pitchFamily="2" charset="-78"/>
              </a:rPr>
              <a:t>اجرا می شود</a:t>
            </a:r>
            <a:r>
              <a:rPr lang="fa-IR" dirty="0">
                <a:ln>
                  <a:solidFill>
                    <a:schemeClr val="tx1"/>
                  </a:solidFill>
                </a:ln>
              </a:rPr>
              <a:t>.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512" y="3869635"/>
            <a:ext cx="89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fa-IR" b="1" dirty="0">
                <a:latin typeface="BNazanin"/>
                <a:cs typeface="B Nazanin" panose="00000400000000000000" pitchFamily="2" charset="-78"/>
              </a:rPr>
              <a:t>در </a:t>
            </a:r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گذشته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 این </a:t>
            </a:r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قدرت سخت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یک کشورها بود که موجب سلطه بر سایر کشورها می شد، اما </a:t>
            </a:r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امروز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 این </a:t>
            </a:r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قدرت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 </a:t>
            </a:r>
            <a:r>
              <a:rPr lang="fa-IR" b="1" dirty="0">
                <a:ln>
                  <a:solidFill>
                    <a:srgbClr val="FF0000"/>
                  </a:solidFill>
                </a:ln>
                <a:latin typeface="BNazanin"/>
                <a:cs typeface="B Nazanin" panose="00000400000000000000" pitchFamily="2" charset="-78"/>
              </a:rPr>
              <a:t>نرم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 است که سبب نفوذ از درون و استیلای فرهنگی می شود</a:t>
            </a:r>
            <a:r>
              <a:rPr lang="fa-IR" dirty="0">
                <a:latin typeface="BNazanin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3955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9" name="Rectangle 8"/>
          <p:cNvSpPr/>
          <p:nvPr/>
        </p:nvSpPr>
        <p:spPr>
          <a:xfrm>
            <a:off x="6012161" y="-81677"/>
            <a:ext cx="213661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قدرت سخت و قدرت نرم 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01676" y="3812608"/>
            <a:ext cx="8168136" cy="1135406"/>
          </a:xfrm>
          <a:prstGeom prst="roundRect">
            <a:avLst/>
          </a:prstGeom>
          <a:solidFill>
            <a:srgbClr val="FFCDF2"/>
          </a:solidFill>
          <a:ln>
            <a:solidFill>
              <a:srgbClr val="CC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619673" y="3528179"/>
            <a:ext cx="6696744" cy="472698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01997" y="3579862"/>
            <a:ext cx="6524049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عملکرد نظام آموزشی به عنوان یکی از ابزارهای اعمال قدرت نرم را توضیح دهید ؟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1982" y="4139911"/>
            <a:ext cx="7827524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یک کشور می تواند از طریق نفوذ در نظام آموزشی کشور ، در آن کشور اعمال قدرت کند و فرهنگ و جهان بینی نسل های آینده ساز آن کشور را مطابق منافع و اغراض خود تغییر دهد 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" name="10-Point Star 2"/>
          <p:cNvSpPr/>
          <p:nvPr/>
        </p:nvSpPr>
        <p:spPr>
          <a:xfrm>
            <a:off x="755576" y="411510"/>
            <a:ext cx="6768752" cy="792088"/>
          </a:xfrm>
          <a:prstGeom prst="star10">
            <a:avLst/>
          </a:prstGeom>
          <a:solidFill>
            <a:srgbClr val="FFE7F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94926" y="646571"/>
            <a:ext cx="60900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latin typeface="BNazanin"/>
                <a:cs typeface="B Nazanin" panose="00000400000000000000" pitchFamily="2" charset="-78"/>
              </a:rPr>
              <a:t>یکی از ابزارهای اعمال قدرت نرم در سطح کلان، </a:t>
            </a:r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نظام آموزشی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کشورهاست.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577" y="1226750"/>
            <a:ext cx="5966347" cy="22031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36960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9" name="Rectangle 8"/>
          <p:cNvSpPr/>
          <p:nvPr/>
        </p:nvSpPr>
        <p:spPr>
          <a:xfrm>
            <a:off x="6012161" y="-81677"/>
            <a:ext cx="213661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قدرت سخت و قدرت نرم 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23528" y="3647230"/>
            <a:ext cx="8424936" cy="1300784"/>
          </a:xfrm>
          <a:prstGeom prst="roundRect">
            <a:avLst/>
          </a:prstGeom>
          <a:solidFill>
            <a:srgbClr val="CCFFCC"/>
          </a:solidFill>
          <a:ln>
            <a:solidFill>
              <a:srgbClr val="00808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27984" y="3363838"/>
            <a:ext cx="3873548" cy="472698"/>
          </a:xfrm>
          <a:prstGeom prst="rect">
            <a:avLst/>
          </a:prstGeom>
          <a:solidFill>
            <a:srgbClr val="008080"/>
          </a:solidFill>
          <a:ln>
            <a:solidFill>
              <a:srgbClr val="00808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55976" y="3415521"/>
            <a:ext cx="3855185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تفاوت نبرد بین دولت ها ، در گذشته با امروزه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9512" y="3913468"/>
            <a:ext cx="8481851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در گذشته نبردهای بین دولت ها در قلمرو سرزمینی و با ابزار نظامی بود و رسانه ها آن را منتشر می کردند ،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اما امروزه نبرد در حوزه فرهنگ و با ابزار رسانه صورت می گیرد و درگیری های نظـامی اگر اتفاق بیفتد در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ادامه ی  جنگ فرهنگی رخ می دهد..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20519"/>
            <a:ext cx="3669725" cy="257432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330" y="509646"/>
            <a:ext cx="3654987" cy="257432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7908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9" name="Rectangle 8"/>
          <p:cNvSpPr/>
          <p:nvPr/>
        </p:nvSpPr>
        <p:spPr>
          <a:xfrm>
            <a:off x="6012161" y="-81677"/>
            <a:ext cx="213661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قدرت سخت و قدرت نرم 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72991" y="3279068"/>
            <a:ext cx="8168136" cy="1591120"/>
          </a:xfrm>
          <a:prstGeom prst="roundRect">
            <a:avLst/>
          </a:prstGeom>
          <a:solidFill>
            <a:srgbClr val="C9C9FF"/>
          </a:solidFill>
          <a:ln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84472" y="2598513"/>
            <a:ext cx="7503952" cy="85654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61539" y="3051421"/>
            <a:ext cx="5856207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چرا امروزه کنشگران فردی می توانند جریان ساز شوند ؟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0207" y="3545306"/>
            <a:ext cx="8193819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امروزه بسیاری از کنشگران فردی با استفاده از </a:t>
            </a:r>
            <a:r>
              <a:rPr lang="fa-I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شبکه های اجتماعی</a:t>
            </a:r>
            <a:r>
              <a:rPr lang="fa-IR" b="1" dirty="0">
                <a:cs typeface="B Nazanin" panose="00000400000000000000" pitchFamily="2" charset="-78"/>
              </a:rPr>
              <a:t>، </a:t>
            </a:r>
            <a:r>
              <a:rPr lang="fa-I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cs typeface="B Nazanin" panose="00000400000000000000" pitchFamily="2" charset="-78"/>
              </a:rPr>
              <a:t>ارتباطات اجتماعی گسترده ای </a:t>
            </a:r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در فضای مجازی دارند و به همین دلیل گاهی در مقایسه با دولت ها تأثیرگذاری اجتماعی و فرهنگی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بیشتری دارند؛ سلبریتی ها ستاره های هنری و ورزشی و... از جملۀ این کنشگران فردی هستند کـه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در برخی موارد می توانند جریان ساز شوند.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000" y="98147"/>
            <a:ext cx="6797808" cy="250036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Rectangle 13"/>
          <p:cNvSpPr/>
          <p:nvPr/>
        </p:nvSpPr>
        <p:spPr>
          <a:xfrm>
            <a:off x="860381" y="2697668"/>
            <a:ext cx="7507244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آیا کنشگران فردی می توانند نسبت به دولت ها از قدرت تاثیر گذاری بیشتری برخوردار باشند؟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7297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9" name="Rectangle 8"/>
          <p:cNvSpPr/>
          <p:nvPr/>
        </p:nvSpPr>
        <p:spPr>
          <a:xfrm>
            <a:off x="6012161" y="-81677"/>
            <a:ext cx="213661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قدرت سخت و قدرت نرم 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15767" y="3248197"/>
            <a:ext cx="7848596" cy="1600958"/>
          </a:xfrm>
          <a:prstGeom prst="roundRect">
            <a:avLst>
              <a:gd name="adj" fmla="val 1565"/>
            </a:avLst>
          </a:prstGeom>
          <a:solidFill>
            <a:srgbClr val="FFCDCD"/>
          </a:solidFill>
          <a:ln>
            <a:solidFill>
              <a:srgbClr val="CC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59507" y="3412105"/>
            <a:ext cx="76899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سلطه هژمونیک از شیوه ها و ابزارهای فرهنگی مانند هنر و رسانه برای مهندسی رضایت عمومی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و توجیه برتری جویی خود استفاده می کند .</a:t>
            </a:r>
          </a:p>
          <a:p>
            <a:pPr algn="r" rtl="1"/>
            <a:r>
              <a:rPr lang="fa-IR" b="1" dirty="0">
                <a:latin typeface="BNazaninBold"/>
                <a:cs typeface="B Nazanin" panose="00000400000000000000" pitchFamily="2" charset="-78"/>
              </a:rPr>
              <a:t>مثلا : رسانه های آمریکایی، اسلام هراسی را به عنوان شیوه ای برای بسط هژمونی آمریکا به کار </a:t>
            </a:r>
          </a:p>
          <a:p>
            <a:pPr algn="r" rtl="1"/>
            <a:r>
              <a:rPr lang="fa-IR" b="1" dirty="0">
                <a:latin typeface="BNazaninBold"/>
                <a:cs typeface="B Nazanin" panose="00000400000000000000" pitchFamily="2" charset="-78"/>
              </a:rPr>
              <a:t>می برند، تا مردم جهان را برای مقابله با اسلام راضی و همراه سازند.</a:t>
            </a:r>
            <a:endParaRPr lang="en-US" b="1" dirty="0">
              <a:latin typeface="BNazaninBold"/>
              <a:cs typeface="B Nazanin" panose="00000400000000000000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18382" y="1910623"/>
            <a:ext cx="7870042" cy="584593"/>
          </a:xfrm>
          <a:prstGeom prst="roundRect">
            <a:avLst>
              <a:gd name="adj" fmla="val 1565"/>
            </a:avLst>
          </a:prstGeom>
          <a:solidFill>
            <a:srgbClr val="BDFFFF"/>
          </a:solidFill>
          <a:ln>
            <a:solidFill>
              <a:srgbClr val="00808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664977" y="2078102"/>
            <a:ext cx="54790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هنگامی که سلطه به شیوۀ فرهنگی اعمال شود </a:t>
            </a:r>
            <a:endParaRPr lang="en-US" b="1" dirty="0">
              <a:latin typeface="BNazaninBold"/>
              <a:cs typeface="B Nazanin" panose="00000400000000000000" pitchFamily="2" charset="-78"/>
            </a:endParaRPr>
          </a:p>
        </p:txBody>
      </p:sp>
      <p:sp>
        <p:nvSpPr>
          <p:cNvPr id="21" name="Snip Diagonal Corner Rectangle 20"/>
          <p:cNvSpPr/>
          <p:nvPr/>
        </p:nvSpPr>
        <p:spPr>
          <a:xfrm>
            <a:off x="1883643" y="1584906"/>
            <a:ext cx="6501890" cy="445415"/>
          </a:xfrm>
          <a:prstGeom prst="snip2DiagRect">
            <a:avLst/>
          </a:prstGeom>
          <a:solidFill>
            <a:srgbClr val="008080"/>
          </a:solidFill>
          <a:ln>
            <a:solidFill>
              <a:srgbClr val="00808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299517" y="1563638"/>
            <a:ext cx="5670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چه زمانی سلطه بر دیگران بیشتر مورد رضایت و پذیرش قرار می گیرد؟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3" name="Snip Diagonal Corner Rectangle 22"/>
          <p:cNvSpPr/>
          <p:nvPr/>
        </p:nvSpPr>
        <p:spPr>
          <a:xfrm>
            <a:off x="2853854" y="2945422"/>
            <a:ext cx="5521094" cy="445415"/>
          </a:xfrm>
          <a:prstGeom prst="snip2DiagRect">
            <a:avLst/>
          </a:prstGeom>
          <a:solidFill>
            <a:srgbClr val="CC0000"/>
          </a:solidFill>
          <a:ln>
            <a:solidFill>
              <a:srgbClr val="CC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839087" y="2945422"/>
            <a:ext cx="3020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منطور از سلطه « هژمونی » چیست ؟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69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9" name="Rectangle 8"/>
          <p:cNvSpPr/>
          <p:nvPr/>
        </p:nvSpPr>
        <p:spPr>
          <a:xfrm>
            <a:off x="6012161" y="-81677"/>
            <a:ext cx="213661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رابطه قدرت و سیاست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405688" y="4322337"/>
            <a:ext cx="6480720" cy="618279"/>
          </a:xfrm>
          <a:prstGeom prst="roundRect">
            <a:avLst>
              <a:gd name="adj" fmla="val 1565"/>
            </a:avLst>
          </a:prstGeom>
          <a:solidFill>
            <a:srgbClr val="FFE1FF"/>
          </a:solidFill>
          <a:ln>
            <a:solidFill>
              <a:srgbClr val="CC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261672" y="4511678"/>
            <a:ext cx="66098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هرگاه قدرت برای رسیدن به هدفی معین سازمان پیدا کند، سیاست پدید می آید.</a:t>
            </a:r>
            <a:endParaRPr lang="en-US" b="1" dirty="0">
              <a:latin typeface="BNazaninBold"/>
              <a:cs typeface="B Nazanin" panose="00000400000000000000" pitchFamily="2" charset="-78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93166" y="1144179"/>
            <a:ext cx="6213858" cy="584593"/>
          </a:xfrm>
          <a:prstGeom prst="roundRect">
            <a:avLst>
              <a:gd name="adj" fmla="val 1565"/>
            </a:avLst>
          </a:prstGeom>
          <a:solidFill>
            <a:srgbClr val="BDFFFF"/>
          </a:solidFill>
          <a:ln>
            <a:solidFill>
              <a:srgbClr val="00808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-2886" y="1311071"/>
            <a:ext cx="62332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اعمال قدرت سازمان یافته برای دستیابی به هدف را سیاست می نامند .</a:t>
            </a:r>
            <a:endParaRPr lang="en-US" b="1" dirty="0">
              <a:latin typeface="BNazaninBold"/>
              <a:cs typeface="B Nazanin" panose="00000400000000000000" pitchFamily="2" charset="-78"/>
            </a:endParaRPr>
          </a:p>
        </p:txBody>
      </p:sp>
      <p:sp>
        <p:nvSpPr>
          <p:cNvPr id="19" name="Snip Diagonal Corner Rectangle 18"/>
          <p:cNvSpPr/>
          <p:nvPr/>
        </p:nvSpPr>
        <p:spPr>
          <a:xfrm>
            <a:off x="3347116" y="799793"/>
            <a:ext cx="3159908" cy="445415"/>
          </a:xfrm>
          <a:prstGeom prst="snip2DiagRect">
            <a:avLst/>
          </a:prstGeom>
          <a:solidFill>
            <a:srgbClr val="0070C0"/>
          </a:solidFill>
          <a:ln>
            <a:solidFill>
              <a:srgbClr val="0000FF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207197" y="794778"/>
            <a:ext cx="1545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سیاست چیست ؟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" name="Snip Diagonal Corner Rectangle 11"/>
          <p:cNvSpPr/>
          <p:nvPr/>
        </p:nvSpPr>
        <p:spPr>
          <a:xfrm>
            <a:off x="5747068" y="4047522"/>
            <a:ext cx="3139340" cy="464523"/>
          </a:xfrm>
          <a:prstGeom prst="snip2DiagRect">
            <a:avLst/>
          </a:prstGeom>
          <a:solidFill>
            <a:srgbClr val="CC0099"/>
          </a:solidFill>
          <a:ln>
            <a:solidFill>
              <a:srgbClr val="CC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783175" y="4038769"/>
            <a:ext cx="29819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سیاست چه رابطه ای با قدرت دارد ؟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03" y="1825963"/>
            <a:ext cx="3733672" cy="239918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3594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9" name="Rectangle 8"/>
          <p:cNvSpPr/>
          <p:nvPr/>
        </p:nvSpPr>
        <p:spPr>
          <a:xfrm>
            <a:off x="6012161" y="-81677"/>
            <a:ext cx="213661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رابطه قدرت با سیاست 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51520" y="3575222"/>
            <a:ext cx="8640960" cy="845383"/>
          </a:xfrm>
          <a:prstGeom prst="roundRect">
            <a:avLst/>
          </a:prstGeom>
          <a:solidFill>
            <a:srgbClr val="FFD9D9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580112" y="3291830"/>
            <a:ext cx="2865436" cy="47269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64088" y="3319477"/>
            <a:ext cx="2991089" cy="369332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منظور از نظام سیاسی چیست ؟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520" y="3841460"/>
            <a:ext cx="8553859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مجموعة سازوکارهایی که برای اعمال سیاست های جهان اجتماعی وجود دارد، نظام سیاسی را شکل می دهد.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" name="10-Point Star 2"/>
          <p:cNvSpPr/>
          <p:nvPr/>
        </p:nvSpPr>
        <p:spPr>
          <a:xfrm>
            <a:off x="467544" y="1029336"/>
            <a:ext cx="7703172" cy="1436606"/>
          </a:xfrm>
          <a:prstGeom prst="star10">
            <a:avLst/>
          </a:prstGeom>
          <a:solidFill>
            <a:srgbClr val="FF5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26976" y="1363670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هر جهان اجتماعی آرمان ها و ارزش های ویژه ای دارد و</a:t>
            </a:r>
          </a:p>
          <a:p>
            <a:pPr algn="ct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 نمی تواند بدون سیاستی مناسب به ارزش ها و آرمان های خود دست یابد.</a:t>
            </a:r>
            <a:endParaRPr lang="en-US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6401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9" name="Rectangle 8"/>
          <p:cNvSpPr/>
          <p:nvPr/>
        </p:nvSpPr>
        <p:spPr>
          <a:xfrm>
            <a:off x="6012161" y="-81677"/>
            <a:ext cx="213661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رابطه قدرت با سیاست 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3" name="10-Point Star 2"/>
          <p:cNvSpPr/>
          <p:nvPr/>
        </p:nvSpPr>
        <p:spPr>
          <a:xfrm>
            <a:off x="755576" y="652295"/>
            <a:ext cx="7703172" cy="1889347"/>
          </a:xfrm>
          <a:prstGeom prst="star10">
            <a:avLst/>
          </a:prstGeom>
          <a:solidFill>
            <a:srgbClr val="6666FF"/>
          </a:solidFill>
          <a:ln>
            <a:solidFill>
              <a:srgbClr val="FFFF00"/>
            </a:solidFill>
          </a:ln>
          <a:effectLst>
            <a:glow rad="1397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12442" y="912002"/>
            <a:ext cx="73894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در یک جهان اجتماعی،</a:t>
            </a:r>
          </a:p>
          <a:p>
            <a:pPr algn="ct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 نظام سیاسی </a:t>
            </a:r>
            <a:r>
              <a:rPr lang="fa-IR" b="1" dirty="0">
                <a:ln>
                  <a:solidFill>
                    <a:srgbClr val="FFFF00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نمی تواند مستقل </a:t>
            </a:r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از نظام های دیگر ( نظام فرهنگی، اقتصادی و... )</a:t>
            </a:r>
          </a:p>
          <a:p>
            <a:pPr algn="ct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باشد؛ بلکه </a:t>
            </a:r>
            <a:r>
              <a:rPr lang="fa-IR" b="1" dirty="0">
                <a:ln>
                  <a:solidFill>
                    <a:srgbClr val="FFFF00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در تعامل</a:t>
            </a:r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 با آنها قرار می گیرد. نظام سیاسی، بر</a:t>
            </a:r>
          </a:p>
          <a:p>
            <a:pPr algn="ct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نظام های دیگر، </a:t>
            </a:r>
            <a:r>
              <a:rPr lang="fa-IR" b="1" dirty="0">
                <a:ln>
                  <a:solidFill>
                    <a:srgbClr val="FFFF00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به ویژه نظام فرهنگی </a:t>
            </a:r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اثر می گذارد و از آنها نیز تأثیر می پذیرد.</a:t>
            </a:r>
            <a:endParaRPr lang="en-US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574141"/>
            <a:ext cx="3592729" cy="23485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548207"/>
            <a:ext cx="3605196" cy="23325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33240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Brace 3"/>
          <p:cNvSpPr/>
          <p:nvPr/>
        </p:nvSpPr>
        <p:spPr>
          <a:xfrm>
            <a:off x="7730407" y="1138615"/>
            <a:ext cx="654286" cy="3168353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rgbClr val="660066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/>
          <p:nvPr/>
        </p:nvCxnSpPr>
        <p:spPr>
          <a:xfrm>
            <a:off x="7686588" y="2707280"/>
            <a:ext cx="362249" cy="7431"/>
          </a:xfrm>
          <a:prstGeom prst="line">
            <a:avLst/>
          </a:prstGeom>
          <a:ln>
            <a:solidFill>
              <a:srgbClr val="660066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0" name="Right Brace 29"/>
          <p:cNvSpPr/>
          <p:nvPr/>
        </p:nvSpPr>
        <p:spPr>
          <a:xfrm>
            <a:off x="5346244" y="3886878"/>
            <a:ext cx="552682" cy="781442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rgbClr val="0033CC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Brace 24"/>
          <p:cNvSpPr/>
          <p:nvPr/>
        </p:nvSpPr>
        <p:spPr>
          <a:xfrm>
            <a:off x="5395483" y="2389857"/>
            <a:ext cx="552682" cy="781442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e 10"/>
          <p:cNvSpPr/>
          <p:nvPr/>
        </p:nvSpPr>
        <p:spPr>
          <a:xfrm>
            <a:off x="5407149" y="474784"/>
            <a:ext cx="504056" cy="1314759"/>
          </a:xfrm>
          <a:prstGeom prst="rightBrace">
            <a:avLst>
              <a:gd name="adj1" fmla="val 2078"/>
              <a:gd name="adj2" fmla="val 50000"/>
            </a:avLst>
          </a:prstGeom>
          <a:ln>
            <a:solidFill>
              <a:srgbClr val="339933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61438" y="-9705"/>
            <a:ext cx="213661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انواع نظام سیاسی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223973" y="1245206"/>
            <a:ext cx="720080" cy="3061762"/>
          </a:xfrm>
          <a:prstGeom prst="roundRect">
            <a:avLst/>
          </a:prstGeom>
          <a:solidFill>
            <a:srgbClr val="660066"/>
          </a:solidFill>
          <a:ln>
            <a:solidFill>
              <a:srgbClr val="660066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5400000">
            <a:off x="6459626" y="170129"/>
            <a:ext cx="658951" cy="1936972"/>
          </a:xfrm>
          <a:prstGeom prst="roundRect">
            <a:avLst/>
          </a:prstGeom>
          <a:solidFill>
            <a:srgbClr val="339933"/>
          </a:solidFill>
          <a:ln>
            <a:solidFill>
              <a:srgbClr val="339933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5400000">
            <a:off x="6612413" y="1777343"/>
            <a:ext cx="603956" cy="1918621"/>
          </a:xfrm>
          <a:prstGeom prst="roundRect">
            <a:avLst/>
          </a:prstGeom>
          <a:solidFill>
            <a:srgbClr val="CC0000"/>
          </a:solidFill>
          <a:ln>
            <a:solidFill>
              <a:srgbClr val="CC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5400000">
            <a:off x="6535479" y="3276981"/>
            <a:ext cx="651633" cy="1925344"/>
          </a:xfrm>
          <a:prstGeom prst="roundRect">
            <a:avLst/>
          </a:prstGeom>
          <a:solidFill>
            <a:srgbClr val="0033CC"/>
          </a:solidFill>
          <a:ln>
            <a:solidFill>
              <a:srgbClr val="0033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955024" y="834960"/>
            <a:ext cx="17315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1600" b="1" dirty="0">
                <a:latin typeface="BNazanin"/>
                <a:cs typeface="B Nazanin" panose="00000400000000000000" pitchFamily="2" charset="-78"/>
              </a:rPr>
              <a:t> </a:t>
            </a:r>
            <a:r>
              <a:rPr lang="fa-IR" sz="1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تقسیم بندی براساس </a:t>
            </a:r>
          </a:p>
          <a:p>
            <a:pPr algn="ctr" rtl="1"/>
            <a:r>
              <a:rPr lang="fa-IR" sz="1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تعداد افراد تأثیرگذار</a:t>
            </a:r>
            <a:endParaRPr lang="en-US" sz="1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57486" y="2414893"/>
            <a:ext cx="16866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1600" b="1" dirty="0">
                <a:latin typeface="BNazanin"/>
                <a:cs typeface="B Nazanin" panose="00000400000000000000" pitchFamily="2" charset="-78"/>
              </a:rPr>
              <a:t> </a:t>
            </a:r>
            <a:r>
              <a:rPr lang="fa-IR" sz="1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تقسیم بندی براساس</a:t>
            </a:r>
          </a:p>
          <a:p>
            <a:pPr algn="ctr" rtl="1"/>
            <a:r>
              <a:rPr lang="fa-IR" sz="1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 روش تصمیم گیری</a:t>
            </a:r>
            <a:endParaRPr lang="en-US" sz="1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948386" y="3905275"/>
            <a:ext cx="18405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1600" b="1" dirty="0">
                <a:latin typeface="BNazanin"/>
                <a:cs typeface="B Nazanin" panose="00000400000000000000" pitchFamily="2" charset="-78"/>
              </a:rPr>
              <a:t> </a:t>
            </a:r>
            <a:r>
              <a:rPr lang="fa-IR" sz="1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تقسیم بندی براساس</a:t>
            </a:r>
          </a:p>
          <a:p>
            <a:pPr algn="ctr" rtl="1"/>
            <a:r>
              <a:rPr lang="fa-IR" sz="1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 دین داری یا دنیا مداری</a:t>
            </a:r>
            <a:endParaRPr lang="en-US" sz="1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1" name="Rounded Rectangle 20"/>
          <p:cNvSpPr/>
          <p:nvPr/>
        </p:nvSpPr>
        <p:spPr>
          <a:xfrm rot="5400000">
            <a:off x="2526619" y="-2185034"/>
            <a:ext cx="458296" cy="5273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5400000">
            <a:off x="2553074" y="-1539325"/>
            <a:ext cx="458296" cy="5273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5400000">
            <a:off x="2533482" y="-874576"/>
            <a:ext cx="458296" cy="5273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 rot="5400000">
            <a:off x="2533482" y="2082341"/>
            <a:ext cx="458296" cy="527304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 rot="5400000">
            <a:off x="2533483" y="1310286"/>
            <a:ext cx="458296" cy="527304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 rot="5400000">
            <a:off x="2529526" y="495258"/>
            <a:ext cx="458296" cy="52788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 rot="5400000">
            <a:off x="2545365" y="-220064"/>
            <a:ext cx="458296" cy="52799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-64069" y="281758"/>
            <a:ext cx="50302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b="1" dirty="0">
                <a:latin typeface="BNazanin"/>
                <a:cs typeface="B Nazanin" panose="00000400000000000000" pitchFamily="2" charset="-78"/>
              </a:rPr>
              <a:t>نظام ها یی که در آن یک فرد حاکم است و تصمیم می گیرد.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916841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fa-IR" sz="1600" b="1" dirty="0">
                <a:latin typeface="BNazanin"/>
                <a:cs typeface="B Nazanin" panose="00000400000000000000" pitchFamily="2" charset="-78"/>
              </a:rPr>
              <a:t>نظام ها یی که در آن اقلیتی تصمیم گیرنده هستند .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8156" y="2269460"/>
            <a:ext cx="53673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b="1" dirty="0">
                <a:cs typeface="B Nazanin" panose="00000400000000000000" pitchFamily="2" charset="-78"/>
              </a:rPr>
              <a:t>حاکم یا حاکمان براساس خواسته ها و اغراض و میل خود تصمیم می گیرند .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12515" y="1608702"/>
            <a:ext cx="52201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b="1" dirty="0">
                <a:latin typeface="BNazanin"/>
                <a:cs typeface="B Nazanin" panose="00000400000000000000" pitchFamily="2" charset="-78"/>
              </a:rPr>
              <a:t>نظام ها یی که در آن اکثریت مردم در سرنوشت سیاسی خود تأثیرگذارند .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" y="2982915"/>
            <a:ext cx="54981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1600" b="1" dirty="0">
                <a:latin typeface="BNazanin"/>
                <a:cs typeface="B Nazanin" panose="00000400000000000000" pitchFamily="2" charset="-78"/>
              </a:rPr>
              <a:t>حاکم یا حاکمان بر مدار حقیقت و فضیلت و با موازین عقلی، تصمیم می گیرند.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5698" y="3793052"/>
            <a:ext cx="49695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b="1" dirty="0">
                <a:latin typeface="BNazanin"/>
                <a:cs typeface="B Nazanin" panose="00000400000000000000" pitchFamily="2" charset="-78"/>
              </a:rPr>
              <a:t>نظام سیاسی دینی که  بر مدار احکام و قوانین الهی سازمان می یابد.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0902" y="4556908"/>
            <a:ext cx="51876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b="1" dirty="0">
                <a:latin typeface="BNazanin"/>
                <a:cs typeface="B Nazanin" panose="00000400000000000000" pitchFamily="2" charset="-78"/>
              </a:rPr>
              <a:t>نظام سیاسی سکولار که فقط ارزش ها و آرمان های دنیوی را مدنظر دارد .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44" name="Rectangle 43"/>
          <p:cNvSpPr/>
          <p:nvPr/>
        </p:nvSpPr>
        <p:spPr>
          <a:xfrm rot="16200000">
            <a:off x="7067412" y="2632566"/>
            <a:ext cx="30332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Bold"/>
                <a:cs typeface="B Nazanin" panose="00000400000000000000" pitchFamily="2" charset="-78"/>
              </a:rPr>
              <a:t>ملاک تقسیم بندی نظام های سیاسی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5406019" y="1128153"/>
            <a:ext cx="253078" cy="10462"/>
          </a:xfrm>
          <a:prstGeom prst="line">
            <a:avLst/>
          </a:prstGeom>
          <a:ln>
            <a:solidFill>
              <a:srgbClr val="339933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54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0" grpId="0"/>
      <p:bldP spid="31" grpId="0"/>
      <p:bldP spid="32" grpId="0"/>
      <p:bldP spid="33" grpId="0"/>
      <p:bldP spid="35" grpId="0"/>
      <p:bldP spid="36" grpId="0"/>
      <p:bldP spid="37" grpId="0"/>
      <p:bldP spid="3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12161" y="-81677"/>
            <a:ext cx="213661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انواع نظام سیاسی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3" name="8-Point Star 2"/>
          <p:cNvSpPr/>
          <p:nvPr/>
        </p:nvSpPr>
        <p:spPr>
          <a:xfrm>
            <a:off x="179512" y="607875"/>
            <a:ext cx="8856984" cy="1403402"/>
          </a:xfrm>
          <a:prstGeom prst="star8">
            <a:avLst/>
          </a:prstGeom>
          <a:solidFill>
            <a:srgbClr val="CF457A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9552" y="783836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ارسطو </a:t>
            </a:r>
          </a:p>
          <a:p>
            <a:pPr algn="ct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از دو ملاک اوّل و دوّم ( کمیت افراد تاثیرگذار و روش تصمیم گیری ) برای دسته بندی</a:t>
            </a:r>
          </a:p>
          <a:p>
            <a:pPr algn="ct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 نظام های سیاسی استفاده می کند و از شش نوع حکومت نام می برد. 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374320"/>
              </p:ext>
            </p:extLst>
          </p:nvPr>
        </p:nvGraphicFramePr>
        <p:xfrm>
          <a:off x="323530" y="2427734"/>
          <a:ext cx="8548611" cy="24496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49537">
                  <a:extLst>
                    <a:ext uri="{9D8B030D-6E8A-4147-A177-3AD203B41FA5}">
                      <a16:colId xmlns:a16="http://schemas.microsoft.com/office/drawing/2014/main" val="4278429499"/>
                    </a:ext>
                  </a:extLst>
                </a:gridCol>
                <a:gridCol w="2849537">
                  <a:extLst>
                    <a:ext uri="{9D8B030D-6E8A-4147-A177-3AD203B41FA5}">
                      <a16:colId xmlns:a16="http://schemas.microsoft.com/office/drawing/2014/main" val="2318490689"/>
                    </a:ext>
                  </a:extLst>
                </a:gridCol>
                <a:gridCol w="2849537">
                  <a:extLst>
                    <a:ext uri="{9D8B030D-6E8A-4147-A177-3AD203B41FA5}">
                      <a16:colId xmlns:a16="http://schemas.microsoft.com/office/drawing/2014/main" val="2319231526"/>
                    </a:ext>
                  </a:extLst>
                </a:gridCol>
              </a:tblGrid>
              <a:tr h="6124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CF457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CF457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lToT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CF45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685869"/>
                  </a:ext>
                </a:extLst>
              </a:tr>
              <a:tr h="61241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CF45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428435"/>
                  </a:ext>
                </a:extLst>
              </a:tr>
              <a:tr h="6124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CF45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72258"/>
                  </a:ext>
                </a:extLst>
              </a:tr>
              <a:tr h="6124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CF45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57021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306225" y="3147814"/>
            <a:ext cx="461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فرد</a:t>
            </a:r>
            <a:endParaRPr lang="en-US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26689" y="3748937"/>
            <a:ext cx="641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اقلیت</a:t>
            </a:r>
            <a:endParaRPr lang="en-US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64785" y="4350060"/>
            <a:ext cx="8034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اکثریت</a:t>
            </a:r>
            <a:r>
              <a:rPr lang="fa-IR" b="1" dirty="0">
                <a:ln>
                  <a:solidFill>
                    <a:schemeClr val="tx1"/>
                  </a:solidFill>
                </a:ln>
                <a:latin typeface="BNazanin"/>
                <a:cs typeface="B Nazanin" panose="00000400000000000000" pitchFamily="2" charset="-78"/>
              </a:rPr>
              <a:t> </a:t>
            </a:r>
            <a:endParaRPr lang="en-US" b="1" dirty="0">
              <a:ln>
                <a:solidFill>
                  <a:schemeClr val="tx1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55860" y="3157288"/>
            <a:ext cx="862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b="1" dirty="0">
                <a:ln>
                  <a:solidFill>
                    <a:schemeClr val="tx1"/>
                  </a:solidFill>
                </a:ln>
                <a:latin typeface="BNazanin"/>
                <a:cs typeface="B Nazanin" panose="00000400000000000000" pitchFamily="2" charset="-78"/>
              </a:rPr>
              <a:t>مونارشی</a:t>
            </a:r>
            <a:endParaRPr lang="en-US" b="1" dirty="0">
              <a:ln>
                <a:solidFill>
                  <a:schemeClr val="tx1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97271" y="3768172"/>
            <a:ext cx="1263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b="1" dirty="0">
                <a:ln>
                  <a:solidFill>
                    <a:schemeClr val="tx1"/>
                  </a:solidFill>
                </a:ln>
                <a:latin typeface="BNazanin"/>
                <a:cs typeface="B Nazanin" panose="00000400000000000000" pitchFamily="2" charset="-78"/>
              </a:rPr>
              <a:t>اریستوکراسی</a:t>
            </a:r>
            <a:endParaRPr lang="en-US" b="1" dirty="0">
              <a:ln>
                <a:solidFill>
                  <a:schemeClr val="tx1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65278" y="4379056"/>
            <a:ext cx="1685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b="1" dirty="0">
                <a:ln>
                  <a:solidFill>
                    <a:schemeClr val="tx1"/>
                  </a:solidFill>
                </a:ln>
                <a:latin typeface="BNazanin"/>
                <a:cs typeface="B Nazanin" panose="00000400000000000000" pitchFamily="2" charset="-78"/>
              </a:rPr>
              <a:t>پولیتی ( جمهوری )</a:t>
            </a:r>
            <a:endParaRPr lang="en-US" b="1" dirty="0">
              <a:ln>
                <a:solidFill>
                  <a:schemeClr val="tx1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8079" y="3157288"/>
            <a:ext cx="1742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b="1" dirty="0">
                <a:ln>
                  <a:solidFill>
                    <a:schemeClr val="tx1"/>
                  </a:solidFill>
                </a:ln>
                <a:latin typeface="BNazanin"/>
                <a:cs typeface="B Nazanin" panose="00000400000000000000" pitchFamily="2" charset="-78"/>
              </a:rPr>
              <a:t>تیرانی ( استبدادی )</a:t>
            </a:r>
            <a:endParaRPr lang="en-US" b="1" dirty="0">
              <a:ln>
                <a:solidFill>
                  <a:schemeClr val="tx1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182688" y="4350060"/>
            <a:ext cx="100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b="1" dirty="0">
                <a:ln>
                  <a:solidFill>
                    <a:schemeClr val="tx1"/>
                  </a:solidFill>
                </a:ln>
                <a:latin typeface="BNazanin"/>
                <a:cs typeface="B Nazanin" panose="00000400000000000000" pitchFamily="2" charset="-78"/>
              </a:rPr>
              <a:t>دموکراسی</a:t>
            </a:r>
            <a:endParaRPr lang="en-US" b="1" dirty="0">
              <a:ln>
                <a:solidFill>
                  <a:schemeClr val="tx1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69250" y="3748937"/>
            <a:ext cx="92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b="1" dirty="0">
                <a:ln>
                  <a:solidFill>
                    <a:schemeClr val="tx1"/>
                  </a:solidFill>
                </a:ln>
                <a:latin typeface="BNazanin"/>
                <a:cs typeface="B Nazanin" panose="00000400000000000000" pitchFamily="2" charset="-78"/>
              </a:rPr>
              <a:t>الیگارشی</a:t>
            </a:r>
            <a:endParaRPr lang="en-US" b="1" dirty="0">
              <a:ln>
                <a:solidFill>
                  <a:schemeClr val="tx1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5036" y="2556165"/>
            <a:ext cx="24128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بر اساس خواست و میل افراد</a:t>
            </a:r>
            <a:endParaRPr lang="en-US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849794" y="2527582"/>
            <a:ext cx="1410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براساس فضیلت</a:t>
            </a:r>
            <a:endParaRPr lang="en-US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 rot="20825045">
            <a:off x="6245274" y="2463098"/>
            <a:ext cx="12666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شیوه حکومت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rot="20825045">
            <a:off x="7517234" y="2561633"/>
            <a:ext cx="12442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تعداد حاکمان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64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8170716" y="509646"/>
            <a:ext cx="672446" cy="272482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31967" y="14631"/>
            <a:ext cx="447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961021" y="-81677"/>
            <a:ext cx="118775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قدرت اجتماعی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20478" y="1192234"/>
            <a:ext cx="8890408" cy="3899795"/>
          </a:xfrm>
          <a:prstGeom prst="roundRect">
            <a:avLst>
              <a:gd name="adj" fmla="val 1565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5368" y="1306377"/>
            <a:ext cx="89455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b="1" dirty="0">
                <a:cs typeface="B Nazanin" panose="00000400000000000000" pitchFamily="2" charset="-78"/>
              </a:rPr>
              <a:t>انسان همواره سه گانۀ </a:t>
            </a:r>
            <a:r>
              <a:rPr lang="fa-IR" sz="1600" b="1" dirty="0">
                <a:solidFill>
                  <a:srgbClr val="FF0000"/>
                </a:solidFill>
                <a:cs typeface="B Nazanin" panose="00000400000000000000" pitchFamily="2" charset="-78"/>
              </a:rPr>
              <a:t>قدرت، ثروت و دانش </a:t>
            </a:r>
            <a:r>
              <a:rPr lang="fa-IR" sz="1600" b="1" dirty="0">
                <a:cs typeface="B Nazanin" panose="00000400000000000000" pitchFamily="2" charset="-78"/>
              </a:rPr>
              <a:t>را ارزش های واسطه ای و پیش نیازهای دستیابی به </a:t>
            </a:r>
            <a:r>
              <a:rPr lang="fa-IR" sz="1600" b="1" dirty="0">
                <a:solidFill>
                  <a:srgbClr val="FF0000"/>
                </a:solidFill>
                <a:cs typeface="B Nazanin" panose="00000400000000000000" pitchFamily="2" charset="-78"/>
              </a:rPr>
              <a:t>سعـادت و کـمـال حـقـیـقـی </a:t>
            </a:r>
          </a:p>
          <a:p>
            <a:pPr algn="r" rtl="1"/>
            <a:r>
              <a:rPr lang="fa-IR" sz="1600" b="1" dirty="0">
                <a:cs typeface="B Nazanin" panose="00000400000000000000" pitchFamily="2" charset="-78"/>
              </a:rPr>
              <a:t>می دانست، از این رو همة آنها را خوب و خیر می دید، ولی وقتی عملکرد آنها را در دستیابی به سعادت،با یکدیگر مقایسه می کرد، معمولا </a:t>
            </a:r>
            <a:r>
              <a:rPr lang="fa-IR" sz="1600" b="1" dirty="0">
                <a:solidFill>
                  <a:srgbClr val="FF0000"/>
                </a:solidFill>
                <a:cs typeface="B Nazanin" panose="00000400000000000000" pitchFamily="2" charset="-78"/>
              </a:rPr>
              <a:t>دانش را کاملا مثبت </a:t>
            </a:r>
            <a:r>
              <a:rPr lang="fa-IR" sz="1600" b="1" dirty="0">
                <a:cs typeface="B Nazanin" panose="00000400000000000000" pitchFamily="2" charset="-78"/>
              </a:rPr>
              <a:t>(خیر و خوب)، </a:t>
            </a:r>
            <a:r>
              <a:rPr lang="fa-IR" sz="1600" b="1" dirty="0">
                <a:solidFill>
                  <a:srgbClr val="FF0000"/>
                </a:solidFill>
                <a:cs typeface="B Nazanin" panose="00000400000000000000" pitchFamily="2" charset="-78"/>
              </a:rPr>
              <a:t>ثروت را خاکستری </a:t>
            </a:r>
            <a:r>
              <a:rPr lang="fa-IR" sz="1600" b="1" dirty="0">
                <a:cs typeface="B Nazanin" panose="00000400000000000000" pitchFamily="2" charset="-78"/>
              </a:rPr>
              <a:t>( نه خوب و نه بد) و </a:t>
            </a:r>
            <a:r>
              <a:rPr lang="fa-IR" sz="1600" b="1" dirty="0">
                <a:solidFill>
                  <a:srgbClr val="FF0000"/>
                </a:solidFill>
                <a:cs typeface="B Nazanin" panose="00000400000000000000" pitchFamily="2" charset="-78"/>
              </a:rPr>
              <a:t>قدرت را بیشتر منفی </a:t>
            </a:r>
            <a:r>
              <a:rPr lang="fa-IR" sz="1600" b="1" dirty="0">
                <a:cs typeface="B Nazanin" panose="00000400000000000000" pitchFamily="2" charset="-78"/>
              </a:rPr>
              <a:t>(بد) ارزیابی می کرد. </a:t>
            </a:r>
          </a:p>
          <a:p>
            <a:pPr algn="r" rtl="1"/>
            <a:r>
              <a:rPr lang="fa-IR" sz="1600" b="1" dirty="0">
                <a:cs typeface="B Nazanin" panose="00000400000000000000" pitchFamily="2" charset="-78"/>
              </a:rPr>
              <a:t>امّا در دورۀ اخیر، در گوشه ای از دنیا، برخی مدعی شدند، </a:t>
            </a:r>
            <a:r>
              <a:rPr lang="fa-IR" sz="1600" b="1" dirty="0">
                <a:solidFill>
                  <a:srgbClr val="FF0000"/>
                </a:solidFill>
                <a:cs typeface="B Nazanin" panose="00000400000000000000" pitchFamily="2" charset="-78"/>
              </a:rPr>
              <a:t>همین ارزیابی های اخلاقی و نگاه وسیله ای به قدرت و ثروت</a:t>
            </a:r>
            <a:r>
              <a:rPr lang="fa-IR" sz="1600" b="1" dirty="0">
                <a:cs typeface="B Nazanin" panose="00000400000000000000" pitchFamily="2" charset="-78"/>
              </a:rPr>
              <a:t>، دست و</a:t>
            </a:r>
          </a:p>
          <a:p>
            <a:pPr algn="r" rtl="1"/>
            <a:r>
              <a:rPr lang="fa-IR" sz="1600" b="1" dirty="0">
                <a:cs typeface="B Nazanin" panose="00000400000000000000" pitchFamily="2" charset="-78"/>
              </a:rPr>
              <a:t> پا گیر بوده و مانع توسعۀ آنها شده است. پس ازآن، قدرت و ثروت دیگر مورد داوری اخلاقی قرار نگرفتند تا با توسعه و گسترش آنها، زمینۀ </a:t>
            </a:r>
            <a:r>
              <a:rPr lang="fa-IR" sz="1600" b="1" dirty="0">
                <a:solidFill>
                  <a:srgbClr val="FF0000"/>
                </a:solidFill>
                <a:cs typeface="B Nazanin" panose="00000400000000000000" pitchFamily="2" charset="-78"/>
              </a:rPr>
              <a:t>آسایش و آرامش بشر </a:t>
            </a:r>
            <a:r>
              <a:rPr lang="fa-IR" sz="1600" b="1" dirty="0">
                <a:cs typeface="B Nazanin" panose="00000400000000000000" pitchFamily="2" charset="-78"/>
              </a:rPr>
              <a:t>فراهم شود. دانش نیز به علوم تجربی (ابزاری) محدود شد و برای نیل به همان هدف به خدمت گرفته شد. اما دیری نپایید که در کنار نتایج خیره کننده و شگرف توسعۀ قدرت و ثروت، پیامدهای دیگری همانند فقر، نابرابری، سرکوب، شدیدی برانگیخت.</a:t>
            </a:r>
          </a:p>
          <a:p>
            <a:pPr algn="r" rtl="1"/>
            <a:r>
              <a:rPr lang="fa-IR" sz="1600" b="1" dirty="0">
                <a:cs typeface="B Nazanin" panose="00000400000000000000" pitchFamily="2" charset="-78"/>
              </a:rPr>
              <a:t>نخستین واکنش به ثروت نشان داده شد. ثروت دیگر نه یک امر خنثی (نه خوب و نه بد) بلکه </a:t>
            </a:r>
            <a:r>
              <a:rPr lang="fa-IR" sz="1600" b="1" dirty="0">
                <a:solidFill>
                  <a:srgbClr val="FF0000"/>
                </a:solidFill>
                <a:cs typeface="B Nazanin" panose="00000400000000000000" pitchFamily="2" charset="-78"/>
              </a:rPr>
              <a:t>ریشة بسیاری ازظلم ها و شرارت ها </a:t>
            </a:r>
            <a:r>
              <a:rPr lang="fa-IR" sz="1600" b="1" dirty="0">
                <a:cs typeface="B Nazanin" panose="00000400000000000000" pitchFamily="2" charset="-78"/>
              </a:rPr>
              <a:t>قلمداد شد و </a:t>
            </a:r>
            <a:r>
              <a:rPr lang="fa-IR" sz="1600" b="1" dirty="0">
                <a:solidFill>
                  <a:srgbClr val="FF0000"/>
                </a:solidFill>
                <a:cs typeface="B Nazanin" panose="00000400000000000000" pitchFamily="2" charset="-78"/>
              </a:rPr>
              <a:t>مالکیت، دزدی </a:t>
            </a:r>
            <a:r>
              <a:rPr lang="fa-IR" sz="1600" b="1" dirty="0">
                <a:cs typeface="B Nazanin" panose="00000400000000000000" pitchFamily="2" charset="-78"/>
              </a:rPr>
              <a:t>خوانده شد.</a:t>
            </a:r>
          </a:p>
          <a:p>
            <a:pPr algn="r" rtl="1"/>
            <a:r>
              <a:rPr lang="fa-IR" sz="1600" b="1" dirty="0">
                <a:cs typeface="B Nazanin" panose="00000400000000000000" pitchFamily="2" charset="-78"/>
              </a:rPr>
              <a:t>واکنش شدید بعدی به دانش نشان داده شد و خوش بینی به دانش نیز مورد تردید جدی قرار گرفت تا پیش ازاین، منازعات بر سر قدرت و ثروت را به قضاوت دانش می سپردند ولی حالا دیگر، خودِ دانش نیز مورد نزاع وکشمکش بود؛ یعنی </a:t>
            </a:r>
            <a:r>
              <a:rPr lang="fa-IR" sz="1600" b="1" dirty="0">
                <a:solidFill>
                  <a:srgbClr val="FF0000"/>
                </a:solidFill>
                <a:cs typeface="B Nazanin" panose="00000400000000000000" pitchFamily="2" charset="-78"/>
              </a:rPr>
              <a:t>دانش دیگر راهنمای ما به سوی سعادت نبود بلکه، به همراه قدرت و ثروت، رو به تاریکی و ظلمت می نهاد.</a:t>
            </a:r>
          </a:p>
          <a:p>
            <a:pPr algn="r" rtl="1"/>
            <a:r>
              <a:rPr lang="fa-IR" sz="1600" b="1" dirty="0">
                <a:cs typeface="B Nazanin" panose="00000400000000000000" pitchFamily="2" charset="-78"/>
              </a:rPr>
              <a:t>این گونه بود که ارزش هر سه مزیت قدرت، ثروت و دانش مورد شک و تردید بنیادی قرار گرفت. در چنین شرایطی، بشر صرفا به </a:t>
            </a:r>
            <a:r>
              <a:rPr lang="fa-IR" sz="1600" b="1" dirty="0">
                <a:solidFill>
                  <a:srgbClr val="FF0000"/>
                </a:solidFill>
                <a:cs typeface="B Nazanin" panose="00000400000000000000" pitchFamily="2" charset="-78"/>
              </a:rPr>
              <a:t>فایده و لذت ناشی از این مزایا </a:t>
            </a:r>
            <a:r>
              <a:rPr lang="fa-IR" sz="1600" b="1" dirty="0">
                <a:cs typeface="B Nazanin" panose="00000400000000000000" pitchFamily="2" charset="-78"/>
              </a:rPr>
              <a:t>بسنده کرد</a:t>
            </a:r>
            <a:endParaRPr lang="en-US" sz="16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877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9" name="Rectangle 8"/>
          <p:cNvSpPr/>
          <p:nvPr/>
        </p:nvSpPr>
        <p:spPr>
          <a:xfrm>
            <a:off x="6660232" y="-26270"/>
            <a:ext cx="1254392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انواع نظام سیاسی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49839" y="970369"/>
            <a:ext cx="7523664" cy="1413372"/>
          </a:xfrm>
          <a:prstGeom prst="roundRect">
            <a:avLst/>
          </a:prstGeom>
          <a:solidFill>
            <a:srgbClr val="F6DAED"/>
          </a:solidFill>
          <a:ln>
            <a:solidFill>
              <a:srgbClr val="CF457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699792" y="699542"/>
            <a:ext cx="4525010" cy="472698"/>
          </a:xfrm>
          <a:prstGeom prst="rect">
            <a:avLst/>
          </a:prstGeom>
          <a:solidFill>
            <a:srgbClr val="CF457A"/>
          </a:solidFill>
          <a:ln>
            <a:solidFill>
              <a:srgbClr val="CF457A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42128" y="751225"/>
            <a:ext cx="4392304" cy="369332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ارسطو چه نوع حکومتی را دموکراسی می نامد ؟ چرا ؟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9839" y="1274459"/>
            <a:ext cx="7431404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ارسطو، حاکمیت اکثریت را در صورتی که بر مدار خواسته های آنها باشد، دموکراسی می نامد.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زیرا دموکراسی به معنای حاکمیت مردم است و در این نوع حاکمیت، مردم براساس خواسته ها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و تمایلات خود حکومت می کنند. 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475656" y="3058601"/>
            <a:ext cx="7470018" cy="1130525"/>
          </a:xfrm>
          <a:prstGeom prst="roundRect">
            <a:avLst/>
          </a:prstGeom>
          <a:solidFill>
            <a:srgbClr val="E8D9FF"/>
          </a:solidFill>
          <a:ln>
            <a:solidFill>
              <a:srgbClr val="6600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644007" y="2787774"/>
            <a:ext cx="3852965" cy="472698"/>
          </a:xfrm>
          <a:prstGeom prst="rect">
            <a:avLst/>
          </a:prstGeom>
          <a:solidFill>
            <a:srgbClr val="9900CC"/>
          </a:solidFill>
          <a:ln>
            <a:solidFill>
              <a:srgbClr val="9900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14299" y="2839457"/>
            <a:ext cx="4392304" cy="369332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ارسطو چه نوع حکومتی را جمهوری می نامد ؟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75656" y="3398047"/>
            <a:ext cx="7389210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ارسطو،  حکومتی را که در آن اکثریت مردم بر اساس حقیقت و فضیلت حضور و فعالیت دارند ،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جمهوری (پولیتی)  می خواند.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78117" y="4535852"/>
            <a:ext cx="51445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بین حکومت جمهوری و دموکراسی تفاوت قائل می شود .</a:t>
            </a:r>
            <a:endParaRPr lang="en-US" b="1" dirty="0">
              <a:ln>
                <a:solidFill>
                  <a:srgbClr val="C00000"/>
                </a:solidFill>
              </a:ln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179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202202" y="1203598"/>
            <a:ext cx="8640960" cy="3574125"/>
          </a:xfrm>
          <a:prstGeom prst="roundRect">
            <a:avLst/>
          </a:prstGeom>
          <a:solidFill>
            <a:srgbClr val="CCFFCC"/>
          </a:solidFill>
          <a:ln>
            <a:solidFill>
              <a:srgbClr val="66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9" name="Rectangle 8"/>
          <p:cNvSpPr/>
          <p:nvPr/>
        </p:nvSpPr>
        <p:spPr>
          <a:xfrm>
            <a:off x="6518227" y="0"/>
            <a:ext cx="1344529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بخوانیم و بدانیم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58629" y="942381"/>
            <a:ext cx="3518569" cy="472698"/>
          </a:xfrm>
          <a:prstGeom prst="rect">
            <a:avLst/>
          </a:prstGeom>
          <a:solidFill>
            <a:srgbClr val="669900"/>
          </a:solidFill>
          <a:ln>
            <a:solidFill>
              <a:srgbClr val="66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74045" y="994064"/>
            <a:ext cx="3312184" cy="369332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لیبرال دموکراسی چگونه نظامی است ؟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826746" y="1835402"/>
            <a:ext cx="948091" cy="521757"/>
          </a:xfrm>
          <a:prstGeom prst="straightConnector1">
            <a:avLst/>
          </a:prstGeom>
          <a:ln>
            <a:solidFill>
              <a:srgbClr val="517A00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3169430" y="1859314"/>
            <a:ext cx="859708" cy="477001"/>
          </a:xfrm>
          <a:prstGeom prst="straightConnector1">
            <a:avLst/>
          </a:prstGeom>
          <a:ln>
            <a:solidFill>
              <a:srgbClr val="517A00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777517" y="2120385"/>
            <a:ext cx="949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atin typeface="BNazanin"/>
                <a:cs typeface="B Nazanin" panose="00000400000000000000" pitchFamily="2" charset="-78"/>
              </a:rPr>
              <a:t>لیبرالیسم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599284" y="1434787"/>
            <a:ext cx="1542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atin typeface="BNazanin"/>
                <a:cs typeface="B Nazanin" panose="00000400000000000000" pitchFamily="2" charset="-78"/>
              </a:rPr>
              <a:t>لیبرال دموکراسی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62423" y="2116524"/>
            <a:ext cx="100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atin typeface="BNazanin"/>
                <a:cs typeface="B Nazanin" panose="00000400000000000000" pitchFamily="2" charset="-78"/>
              </a:rPr>
              <a:t>دموکراسی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45949" y="4098733"/>
            <a:ext cx="73683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latin typeface="BNazanin"/>
                <a:cs typeface="B Nazanin" panose="00000400000000000000" pitchFamily="2" charset="-78"/>
              </a:rPr>
              <a:t>نوعی نظام سیاسی است که ادعا می کند با خواست و اراده اکثریت مردم سازمان می یابد.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50117" y="3217287"/>
            <a:ext cx="2904650" cy="472698"/>
          </a:xfrm>
          <a:prstGeom prst="rect">
            <a:avLst/>
          </a:prstGeom>
          <a:ln>
            <a:solidFill>
              <a:srgbClr val="6699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749438" y="3284061"/>
            <a:ext cx="2963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b="1" dirty="0">
                <a:latin typeface="BNazanin"/>
                <a:cs typeface="B Nazanin" panose="00000400000000000000" pitchFamily="2" charset="-78"/>
              </a:rPr>
              <a:t>همه امور برای</a:t>
            </a:r>
            <a:r>
              <a:rPr lang="fa-IR" b="1" dirty="0">
                <a:cs typeface="B Nazanin" panose="00000400000000000000" pitchFamily="2" charset="-78"/>
              </a:rPr>
              <a:t> انسان مباح است</a:t>
            </a:r>
            <a:endParaRPr lang="fa-IR" b="1" dirty="0">
              <a:latin typeface="BNazanin"/>
              <a:cs typeface="B Nazanin" panose="00000400000000000000" pitchFamily="2" charset="-78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2665926" y="2485856"/>
            <a:ext cx="0" cy="775216"/>
          </a:xfrm>
          <a:prstGeom prst="line">
            <a:avLst/>
          </a:prstGeom>
          <a:ln>
            <a:solidFill>
              <a:srgbClr val="517A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29" idx="0"/>
          </p:cNvCxnSpPr>
          <p:nvPr/>
        </p:nvCxnSpPr>
        <p:spPr>
          <a:xfrm flipH="1">
            <a:off x="6202442" y="2466298"/>
            <a:ext cx="11785" cy="750989"/>
          </a:xfrm>
          <a:prstGeom prst="line">
            <a:avLst/>
          </a:prstGeom>
          <a:ln>
            <a:solidFill>
              <a:srgbClr val="517A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 rot="16200000">
            <a:off x="2160672" y="2682414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solidFill>
                  <a:srgbClr val="C00000"/>
                </a:solidFill>
                <a:latin typeface="BNazanin"/>
                <a:cs typeface="B Nazanin" panose="00000400000000000000" pitchFamily="2" charset="-78"/>
              </a:rPr>
              <a:t>یعنی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 rot="16200000">
            <a:off x="5692485" y="2683619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solidFill>
                  <a:srgbClr val="C00000"/>
                </a:solidFill>
                <a:latin typeface="BNazanin"/>
                <a:cs typeface="B Nazanin" panose="00000400000000000000" pitchFamily="2" charset="-78"/>
              </a:rPr>
              <a:t>یعنی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165825" y="3223541"/>
            <a:ext cx="2904649" cy="472698"/>
          </a:xfrm>
          <a:prstGeom prst="rect">
            <a:avLst/>
          </a:prstGeom>
          <a:ln>
            <a:solidFill>
              <a:srgbClr val="6699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69574" y="3258111"/>
            <a:ext cx="1297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atin typeface="BNazanin"/>
                <a:cs typeface="B Nazanin" panose="00000400000000000000" pitchFamily="2" charset="-78"/>
              </a:rPr>
              <a:t>حاکمیت</a:t>
            </a:r>
            <a:r>
              <a:rPr lang="fa-IR" dirty="0">
                <a:latin typeface="BNazanin"/>
              </a:rPr>
              <a:t>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مردم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531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8" grpId="0"/>
      <p:bldP spid="29" grpId="0" animBg="1"/>
      <p:bldP spid="32" grpId="0"/>
      <p:bldP spid="41" grpId="0"/>
      <p:bldP spid="42" grpId="0"/>
      <p:bldP spid="30" grpId="0" animBg="1"/>
      <p:bldP spid="4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9" name="Rectangle 8"/>
          <p:cNvSpPr/>
          <p:nvPr/>
        </p:nvSpPr>
        <p:spPr>
          <a:xfrm>
            <a:off x="6518227" y="0"/>
            <a:ext cx="1344529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بخوانیم و بدانیم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10" name="Down Arrow Callout 9"/>
          <p:cNvSpPr/>
          <p:nvPr/>
        </p:nvSpPr>
        <p:spPr>
          <a:xfrm>
            <a:off x="5220072" y="1491630"/>
            <a:ext cx="3651749" cy="936104"/>
          </a:xfrm>
          <a:prstGeom prst="downArrowCallout">
            <a:avLst>
              <a:gd name="adj1" fmla="val 43595"/>
              <a:gd name="adj2" fmla="val 85359"/>
              <a:gd name="adj3" fmla="val 25000"/>
              <a:gd name="adj4" fmla="val 47131"/>
            </a:avLst>
          </a:prstGeom>
          <a:solidFill>
            <a:srgbClr val="517A00"/>
          </a:solidFill>
          <a:ln>
            <a:solidFill>
              <a:srgbClr val="517A0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98086" y="1512409"/>
            <a:ext cx="3095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نکاتی در مورد نظام لیبرال دموکراسی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75656" y="2462971"/>
            <a:ext cx="7418956" cy="3721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این نظام سیاسی، هیچ حقیقت و فضیلت فطری و جهان شمولی را به رسمیت نمی شناسد 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75656" y="2911919"/>
            <a:ext cx="7418956" cy="372126"/>
          </a:xfrm>
          <a:prstGeom prst="rect">
            <a:avLst/>
          </a:prstGeom>
          <a:solidFill>
            <a:srgbClr val="FFF2CD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حکومتی دنیوی و این جهانی است.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73991" y="3360867"/>
            <a:ext cx="7418956" cy="3721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این نظام سیاسی با فرهنگ جهان غرب که رویکردی دنیوی به عالم هستی دارد، سازگار است.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16395" y="4024431"/>
            <a:ext cx="66760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v"/>
            </a:pPr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آیا در اندیشة لیبرال دموکراسی می توان از مشروعیت حقیقی سخن گفت؟چرا؟</a:t>
            </a:r>
            <a:endParaRPr lang="en-US" b="1" dirty="0">
              <a:ln>
                <a:solidFill>
                  <a:srgbClr val="C00000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4350890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خیر – زیرا مدار مشروعیت حق و باطل است اما در اندیشه لیبرال دموکراسی همه امور برای انسان مباح است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حتی اگر حق نباشد . 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3478"/>
            <a:ext cx="4762543" cy="226267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3797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7" grpId="0" animBg="1"/>
      <p:bldP spid="2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202202" y="1203598"/>
            <a:ext cx="8640960" cy="3574125"/>
          </a:xfrm>
          <a:prstGeom prst="roundRect">
            <a:avLst/>
          </a:prstGeom>
          <a:solidFill>
            <a:srgbClr val="FFC5FF"/>
          </a:solidFill>
          <a:ln>
            <a:solidFill>
              <a:srgbClr val="CC00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9" name="Rectangle 8"/>
          <p:cNvSpPr/>
          <p:nvPr/>
        </p:nvSpPr>
        <p:spPr>
          <a:xfrm>
            <a:off x="6518227" y="0"/>
            <a:ext cx="1344529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بخوانیم و بدانیم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58629" y="942381"/>
            <a:ext cx="3518569" cy="472698"/>
          </a:xfrm>
          <a:prstGeom prst="rect">
            <a:avLst/>
          </a:prstGeom>
          <a:solidFill>
            <a:srgbClr val="CC00CC"/>
          </a:solidFill>
          <a:ln>
            <a:solidFill>
              <a:srgbClr val="CC00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791406" y="987574"/>
            <a:ext cx="3312184" cy="369332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جمهوری اسلامی چگونه نظامی است ؟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826746" y="1835402"/>
            <a:ext cx="948091" cy="521757"/>
          </a:xfrm>
          <a:prstGeom prst="straightConnector1">
            <a:avLst/>
          </a:prstGeom>
          <a:ln>
            <a:solidFill>
              <a:srgbClr val="9E009E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3080466" y="1857779"/>
            <a:ext cx="859708" cy="477001"/>
          </a:xfrm>
          <a:prstGeom prst="straightConnector1">
            <a:avLst/>
          </a:prstGeom>
          <a:ln>
            <a:solidFill>
              <a:srgbClr val="9E009E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687037" y="2129914"/>
            <a:ext cx="915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atin typeface="BNazanin"/>
                <a:cs typeface="B Nazanin" panose="00000400000000000000" pitchFamily="2" charset="-78"/>
              </a:rPr>
              <a:t>جمهوری 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599284" y="1444901"/>
            <a:ext cx="1534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atin typeface="BNazanin"/>
                <a:cs typeface="B Nazanin" panose="00000400000000000000" pitchFamily="2" charset="-78"/>
              </a:rPr>
              <a:t>جمهوری اسلامی 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31810" y="2115826"/>
            <a:ext cx="965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atin typeface="BNazanin"/>
                <a:cs typeface="B Nazanin" panose="00000400000000000000" pitchFamily="2" charset="-78"/>
              </a:rPr>
              <a:t>اسـلامـی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5145" y="4206138"/>
            <a:ext cx="73683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latin typeface="BNazanin"/>
                <a:cs typeface="B Nazanin" panose="00000400000000000000" pitchFamily="2" charset="-78"/>
              </a:rPr>
              <a:t>نوعی نظام سیاسی است که </a:t>
            </a:r>
            <a:r>
              <a:rPr lang="fa-IR" b="1" dirty="0">
                <a:cs typeface="B Nazanin" panose="00000400000000000000" pitchFamily="2" charset="-78"/>
              </a:rPr>
              <a:t>در جهان اسلام مورد توجه امت اسلامی قرار گرفته است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50116" y="3217286"/>
            <a:ext cx="3420599" cy="677409"/>
          </a:xfrm>
          <a:prstGeom prst="rect">
            <a:avLst/>
          </a:prstGeom>
          <a:ln>
            <a:solidFill>
              <a:srgbClr val="9E009E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940279" y="3240034"/>
            <a:ext cx="296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حضور مؤثر مردم در نظام سیاسی</a:t>
            </a:r>
          </a:p>
          <a:p>
            <a:pPr algn="ctr"/>
            <a:r>
              <a:rPr lang="fa-IR" b="1" dirty="0">
                <a:latin typeface="BNazanin"/>
                <a:cs typeface="B Nazanin" panose="00000400000000000000" pitchFamily="2" charset="-78"/>
              </a:rPr>
              <a:t>را به رسمیت می شناسد. 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2411760" y="2487407"/>
            <a:ext cx="0" cy="791876"/>
          </a:xfrm>
          <a:prstGeom prst="line">
            <a:avLst/>
          </a:prstGeom>
          <a:ln>
            <a:solidFill>
              <a:srgbClr val="9E009E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6372200" y="2485158"/>
            <a:ext cx="1" cy="712559"/>
          </a:xfrm>
          <a:prstGeom prst="line">
            <a:avLst/>
          </a:prstGeom>
          <a:ln>
            <a:solidFill>
              <a:srgbClr val="9E009E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 rot="5400000" flipV="1">
            <a:off x="1912047" y="2698679"/>
            <a:ext cx="586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b="1" dirty="0">
                <a:solidFill>
                  <a:srgbClr val="C00000"/>
                </a:solidFill>
                <a:latin typeface="BNazanin"/>
                <a:cs typeface="B Nazanin" panose="00000400000000000000" pitchFamily="2" charset="-78"/>
              </a:rPr>
              <a:t>یعنی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 rot="16200000">
            <a:off x="5856877" y="2673600"/>
            <a:ext cx="574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solidFill>
                  <a:srgbClr val="C00000"/>
                </a:solidFill>
                <a:latin typeface="BNazanin"/>
                <a:cs typeface="B Nazanin" panose="00000400000000000000" pitchFamily="2" charset="-78"/>
              </a:rPr>
              <a:t>یعنی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20593" y="3225035"/>
            <a:ext cx="3364167" cy="669660"/>
          </a:xfrm>
          <a:prstGeom prst="rect">
            <a:avLst/>
          </a:prstGeom>
          <a:ln>
            <a:solidFill>
              <a:srgbClr val="9E009E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66902" y="3236968"/>
            <a:ext cx="33617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فعالیت مردم و نهادها بر مبنای عقاید</a:t>
            </a:r>
          </a:p>
          <a:p>
            <a:pPr algn="ctr" rtl="1"/>
            <a:r>
              <a:rPr lang="fa-IR" b="1" dirty="0">
                <a:cs typeface="B Nazanin" panose="00000400000000000000" pitchFamily="2" charset="-78"/>
              </a:rPr>
              <a:t> و ارزش های اسلام سازمان پیدا می کند.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6730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8" grpId="0"/>
      <p:bldP spid="29" grpId="0" animBg="1"/>
      <p:bldP spid="32" grpId="0"/>
      <p:bldP spid="41" grpId="0"/>
      <p:bldP spid="42" grpId="0"/>
      <p:bldP spid="30" grpId="0" animBg="1"/>
      <p:bldP spid="4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9" name="Rectangle 8"/>
          <p:cNvSpPr/>
          <p:nvPr/>
        </p:nvSpPr>
        <p:spPr>
          <a:xfrm>
            <a:off x="5590753" y="0"/>
            <a:ext cx="227200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بخوانیم و بدانیم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10" name="Down Arrow Callout 9"/>
          <p:cNvSpPr/>
          <p:nvPr/>
        </p:nvSpPr>
        <p:spPr>
          <a:xfrm>
            <a:off x="5312739" y="2499742"/>
            <a:ext cx="3651749" cy="936104"/>
          </a:xfrm>
          <a:prstGeom prst="downArrowCallout">
            <a:avLst>
              <a:gd name="adj1" fmla="val 43595"/>
              <a:gd name="adj2" fmla="val 85359"/>
              <a:gd name="adj3" fmla="val 25000"/>
              <a:gd name="adj4" fmla="val 47131"/>
            </a:avLst>
          </a:prstGeom>
          <a:solidFill>
            <a:srgbClr val="9E009E"/>
          </a:solidFill>
          <a:ln>
            <a:solidFill>
              <a:srgbClr val="9E009E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590753" y="2520521"/>
            <a:ext cx="3038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نکاتی در مورد نظام جمهوری اسلامی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7847" y="3476625"/>
            <a:ext cx="8786641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در نظام اسلامی، احکام و مقررات با خواست مردم و در ذیل اراده و مثبت خداوند شکل می گیرند.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3587" y="3922300"/>
            <a:ext cx="8785443" cy="646331"/>
          </a:xfrm>
          <a:prstGeom prst="rect">
            <a:avLst/>
          </a:prstGeom>
          <a:solidFill>
            <a:srgbClr val="FFF2CD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در این دیدگاه عقل و وحی دو وسیلة شناخت ارزش های الهی و احکام الهی و احکام و مقررات اجتماعی هستند</a:t>
            </a:r>
          </a:p>
          <a:p>
            <a:pPr algn="ctr" rtl="1"/>
            <a:r>
              <a:rPr lang="fa-IR" b="1" dirty="0">
                <a:cs typeface="B Nazanin" panose="00000400000000000000" pitchFamily="2" charset="-78"/>
              </a:rPr>
              <a:t>و انسان ها مسئولیت شناخت و اجرای آنها را به عهده دارند.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8697"/>
            <a:ext cx="4248472" cy="25430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1505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80113" y="0"/>
            <a:ext cx="2282644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داوری علمی ارزش های سیاسی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9" name="Down Arrow Callout 8"/>
          <p:cNvSpPr/>
          <p:nvPr/>
        </p:nvSpPr>
        <p:spPr>
          <a:xfrm>
            <a:off x="5724127" y="2092054"/>
            <a:ext cx="2592289" cy="936104"/>
          </a:xfrm>
          <a:prstGeom prst="downArrowCallout">
            <a:avLst>
              <a:gd name="adj1" fmla="val 43595"/>
              <a:gd name="adj2" fmla="val 85359"/>
              <a:gd name="adj3" fmla="val 25000"/>
              <a:gd name="adj4" fmla="val 47131"/>
            </a:avLst>
          </a:prstGeom>
          <a:solidFill>
            <a:srgbClr val="993366"/>
          </a:solidFill>
          <a:ln>
            <a:solidFill>
              <a:srgbClr val="993366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350857" y="2108180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چند نکته مهم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550" y="3044283"/>
            <a:ext cx="9003945" cy="3732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ln>
                  <a:solidFill>
                    <a:srgbClr val="9E009E"/>
                  </a:solidFill>
                </a:ln>
                <a:cs typeface="B Nazanin" panose="00000400000000000000" pitchFamily="2" charset="-78"/>
              </a:rPr>
              <a:t>مهم ترین هدف</a:t>
            </a:r>
            <a:r>
              <a:rPr lang="fa-IR" b="1" dirty="0">
                <a:cs typeface="B Nazanin" panose="00000400000000000000" pitchFamily="2" charset="-78"/>
              </a:rPr>
              <a:t> انسان در زندگی </a:t>
            </a:r>
            <a:r>
              <a:rPr lang="fa-IR" b="1" dirty="0">
                <a:ln>
                  <a:solidFill>
                    <a:srgbClr val="C00000"/>
                  </a:solidFill>
                </a:ln>
                <a:cs typeface="B Nazanin" panose="00000400000000000000" pitchFamily="2" charset="-78"/>
              </a:rPr>
              <a:t>دست یابی به فضیلت های انسانی و سعادت همگان </a:t>
            </a:r>
            <a:r>
              <a:rPr lang="fa-IR" b="1" dirty="0">
                <a:cs typeface="B Nazanin" panose="00000400000000000000" pitchFamily="2" charset="-78"/>
              </a:rPr>
              <a:t>است.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550" y="3927314"/>
            <a:ext cx="903649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a-IR" b="1" dirty="0">
                <a:ln>
                  <a:solidFill>
                    <a:srgbClr val="9E009E"/>
                  </a:solidFill>
                </a:ln>
                <a:cs typeface="B Nazanin" panose="00000400000000000000" pitchFamily="2" charset="-78"/>
              </a:rPr>
              <a:t>فعالیت های سیاسی </a:t>
            </a:r>
            <a:r>
              <a:rPr lang="fa-IR" b="1" dirty="0">
                <a:cs typeface="B Nazanin" panose="00000400000000000000" pitchFamily="2" charset="-78"/>
              </a:rPr>
              <a:t>باید در جهت </a:t>
            </a:r>
            <a:r>
              <a:rPr lang="fa-IR" b="1" dirty="0">
                <a:ln>
                  <a:solidFill>
                    <a:srgbClr val="C00000"/>
                  </a:solidFill>
                </a:ln>
                <a:cs typeface="B Nazanin" panose="00000400000000000000" pitchFamily="2" charset="-78"/>
              </a:rPr>
              <a:t>دسترسی به جامعه خوب برای دست یابی به فضیلت های انسانی و سعادت باشند.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2550" y="3485798"/>
            <a:ext cx="9036495" cy="375504"/>
          </a:xfrm>
          <a:prstGeom prst="rect">
            <a:avLst/>
          </a:prstGeom>
          <a:solidFill>
            <a:srgbClr val="FFF2CD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ln>
                  <a:solidFill>
                    <a:srgbClr val="9E009E"/>
                  </a:solidFill>
                </a:ln>
                <a:cs typeface="B Nazanin" panose="00000400000000000000" pitchFamily="2" charset="-78"/>
              </a:rPr>
              <a:t>فضیلت های انسانی </a:t>
            </a:r>
            <a:r>
              <a:rPr lang="fa-IR" b="1" dirty="0">
                <a:cs typeface="B Nazanin" panose="00000400000000000000" pitchFamily="2" charset="-78"/>
              </a:rPr>
              <a:t>در </a:t>
            </a:r>
            <a:r>
              <a:rPr lang="fa-IR" b="1" dirty="0">
                <a:ln>
                  <a:solidFill>
                    <a:srgbClr val="C00000"/>
                  </a:solidFill>
                </a:ln>
                <a:cs typeface="B Nazanin" panose="00000400000000000000" pitchFamily="2" charset="-78"/>
              </a:rPr>
              <a:t>«زندگی خوب » و «جامعه خوب » </a:t>
            </a:r>
            <a:r>
              <a:rPr lang="fa-IR" b="1" dirty="0">
                <a:cs typeface="B Nazanin" panose="00000400000000000000" pitchFamily="2" charset="-78"/>
              </a:rPr>
              <a:t>به دست می آید .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551" y="4362658"/>
            <a:ext cx="9036495" cy="369332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امور سیاسی </a:t>
            </a:r>
            <a:r>
              <a:rPr lang="fa-IR" b="1" dirty="0">
                <a:ln>
                  <a:solidFill>
                    <a:srgbClr val="C00000"/>
                  </a:solidFill>
                </a:ln>
                <a:cs typeface="B Nazanin" panose="00000400000000000000" pitchFamily="2" charset="-78"/>
              </a:rPr>
              <a:t>اموری خنثی 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نیستند و مورد تأیید یا رد، انتخاب یا طرد، ستایش یا نکوهش انسان ها قرار می گیرند </a:t>
            </a:r>
            <a:r>
              <a:rPr lang="fa-IR" b="1" dirty="0">
                <a:cs typeface="B Nazanin" panose="00000400000000000000" pitchFamily="2" charset="-78"/>
              </a:rPr>
              <a:t>.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20390"/>
            <a:ext cx="4416046" cy="25556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8078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80113" y="0"/>
            <a:ext cx="2282644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داوری علمی ارزش های سیاسی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37909" y="2362547"/>
            <a:ext cx="7523664" cy="10801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99992" y="2151830"/>
            <a:ext cx="3103250" cy="472698"/>
          </a:xfrm>
          <a:prstGeom prst="rect">
            <a:avLst/>
          </a:prstGeom>
          <a:solidFill>
            <a:srgbClr val="FF3300"/>
          </a:solidFill>
          <a:ln>
            <a:solidFill>
              <a:srgbClr val="FF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48304" y="2194739"/>
            <a:ext cx="3131653" cy="369332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امور سیاسی خنثی نیستند یعنی چه ؟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8279" y="2726747"/>
            <a:ext cx="7431404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امور سیاسی، مورد تأیید یا رد، انتخاب یا طرد ، ستایش یا مذمت انسان ها قرار می گیرند ، و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براساس ملاک خوبی و بدی از انسان ها اطاعت، وفاداری، تصمیم و قضاوت می خواهند 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84229" y="3665453"/>
            <a:ext cx="74597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fa-IR" b="1" dirty="0">
                <a:latin typeface="BNazanin"/>
                <a:cs typeface="B Nazanin" panose="00000400000000000000" pitchFamily="2" charset="-78"/>
              </a:rPr>
              <a:t>برای </a:t>
            </a:r>
            <a:r>
              <a:rPr lang="fa-IR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BNazanin"/>
                <a:cs typeface="B Nazanin" panose="00000400000000000000" pitchFamily="2" charset="-78"/>
              </a:rPr>
              <a:t>قضاوت صحیح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درباره امور سیاسی باید </a:t>
            </a:r>
            <a:r>
              <a:rPr lang="fa-IR" b="1" dirty="0">
                <a:ln>
                  <a:solidFill>
                    <a:srgbClr val="C00000"/>
                  </a:solidFill>
                </a:ln>
                <a:latin typeface="BNazanin"/>
                <a:cs typeface="B Nazanin" panose="00000400000000000000" pitchFamily="2" charset="-78"/>
              </a:rPr>
              <a:t>معیارهای حقیقی  خوب یا خیر 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را بشناسیم.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733" y="4136367"/>
            <a:ext cx="91096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q"/>
            </a:pPr>
            <a:r>
              <a:rPr lang="fa-IR" b="1" dirty="0">
                <a:cs typeface="B Nazanin" panose="00000400000000000000" pitchFamily="2" charset="-78"/>
              </a:rPr>
              <a:t>شاید در عمل، حل برخی از تعارض های ارزشی و تشخیص خوب از بد دشوار باشد اما این امر را </a:t>
            </a:r>
            <a:r>
              <a:rPr lang="fa-IR" b="1" dirty="0">
                <a:ln>
                  <a:solidFill>
                    <a:srgbClr val="C00000"/>
                  </a:solidFill>
                </a:ln>
                <a:cs typeface="B Nazanin" panose="00000400000000000000" pitchFamily="2" charset="-78"/>
              </a:rPr>
              <a:t>نمی تواند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بهانه ای برای دست کشیدن از شناخت معتبر دانست </a:t>
            </a:r>
            <a:r>
              <a:rPr lang="fa-IR" b="1" dirty="0">
                <a:cs typeface="B Nazanin" panose="00000400000000000000" pitchFamily="2" charset="-78"/>
              </a:rPr>
              <a:t>و ادعا کرد که داوری عقلانی و علمـی میان کنـش هـای سیاسـی و نظام های سیاسی مختلف  ( تشخیص خوب از بد )  ناممکن است .</a:t>
            </a:r>
            <a:endParaRPr lang="en-US" b="1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1"/>
            <a:ext cx="4560064" cy="22929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8078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80113" y="0"/>
            <a:ext cx="2282644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داوری علمی ارزش های سیاسی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26258" y="725593"/>
            <a:ext cx="7523664" cy="119682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33876" y="514876"/>
            <a:ext cx="6657715" cy="47269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6258" y="999085"/>
            <a:ext cx="74959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latin typeface="BNazanin"/>
                <a:cs typeface="B Nazanin" panose="00000400000000000000" pitchFamily="2" charset="-78"/>
              </a:rPr>
              <a:t> بله - طبیعت یک نظم جهان شمول دارد یعنی قوانین طبیعت در هر مکان و زمانـی یکســانند </a:t>
            </a:r>
          </a:p>
          <a:p>
            <a:pPr algn="r" rtl="1"/>
            <a:r>
              <a:rPr lang="fa-IR" b="1" dirty="0">
                <a:latin typeface="BNazanin"/>
                <a:cs typeface="B Nazanin" panose="00000400000000000000" pitchFamily="2" charset="-78"/>
              </a:rPr>
              <a:t>پس نتایج مطالعه بر روی طبیعت در هر زمان و مکانی می تواند به تمـامی مکان هـا و زمان هـا </a:t>
            </a:r>
          </a:p>
          <a:p>
            <a:pPr algn="r" rtl="1"/>
            <a:r>
              <a:rPr lang="fa-IR" b="1" dirty="0">
                <a:latin typeface="BNazanin"/>
                <a:cs typeface="B Nazanin" panose="00000400000000000000" pitchFamily="2" charset="-78"/>
              </a:rPr>
              <a:t>تعمیـم داده شود 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97766" y="582406"/>
            <a:ext cx="6580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آیا می توان نتایج حاصل از مطالعه طبیعت را به همه مکان ها و زمان ها تعمیم داد ؟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54411" y="4038578"/>
            <a:ext cx="7523664" cy="85774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32757" y="3823080"/>
            <a:ext cx="6966972" cy="472698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2757" y="3880082"/>
            <a:ext cx="6966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برای پیشگیری از اشتباه « تعمیم نتایج مطالعه یک جامعه به همه جوامع » چه باید کرد ؟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501761" y="2467865"/>
            <a:ext cx="7523664" cy="101770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612077" y="2257148"/>
            <a:ext cx="5955017" cy="472698"/>
          </a:xfrm>
          <a:prstGeom prst="rect">
            <a:avLst/>
          </a:prstGeom>
          <a:solidFill>
            <a:srgbClr val="FF3300"/>
          </a:solidFill>
          <a:ln>
            <a:solidFill>
              <a:srgbClr val="FF33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728636" y="2324864"/>
            <a:ext cx="5900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آیا می توان نتایج حاصل از مطالعه یک جامعه را به همه جوامع تعمیم داد ؟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501761" y="2562239"/>
            <a:ext cx="72951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latin typeface="BNazanin"/>
                <a:cs typeface="B Nazanin" panose="00000400000000000000" pitchFamily="2" charset="-78"/>
              </a:rPr>
              <a:t>            </a:t>
            </a:r>
          </a:p>
          <a:p>
            <a:pPr algn="r" rtl="1"/>
            <a:r>
              <a:rPr lang="fa-IR" b="1" dirty="0">
                <a:latin typeface="BNazanin"/>
                <a:cs typeface="B Nazanin" panose="00000400000000000000" pitchFamily="2" charset="-78"/>
              </a:rPr>
              <a:t>خیر – مثلا ما نمی توانیم نتایج حاصل از مطالعه جوامع غربی را به جوامعی که با جهان غرب </a:t>
            </a:r>
          </a:p>
          <a:p>
            <a:pPr algn="r" rtl="1"/>
            <a:r>
              <a:rPr lang="fa-IR" b="1" dirty="0">
                <a:latin typeface="BNazanin"/>
                <a:cs typeface="B Nazanin" panose="00000400000000000000" pitchFamily="2" charset="-78"/>
              </a:rPr>
              <a:t>متفاوت هستند تعمیم دهیم. 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2756" y="4388203"/>
            <a:ext cx="59304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latin typeface="BNazanin"/>
                <a:cs typeface="B Nazanin" panose="00000400000000000000" pitchFamily="2" charset="-78"/>
              </a:rPr>
              <a:t>         باید سایر جوامع و فرهنگ ها را نیز مطالعه کنیم .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769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8" grpId="0"/>
      <p:bldP spid="3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80113" y="0"/>
            <a:ext cx="2282644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داوری علمی ارزش های سیاسی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09585" y="1472700"/>
            <a:ext cx="8928991" cy="119682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18226" y="1267254"/>
            <a:ext cx="8424936" cy="47378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1593" y="1746192"/>
            <a:ext cx="86926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 خیر- در این صورت هم ممکن است مرتکب خطای دیگری شویم و آن این است که در مطالعـه سایر جوامع و فرهنگ ها به </a:t>
            </a:r>
            <a:r>
              <a:rPr lang="fa-IR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Nazanin"/>
                <a:cs typeface="B Nazanin" panose="00000400000000000000" pitchFamily="2" charset="-78"/>
              </a:rPr>
              <a:t>معانی فرهنگی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آن ها توجه نکنیـم و آن ها را از منظر غرب مطالعـه کنیم و معنای پـدیـده های 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اجتماعی در آن فرهنگ ها را به درستی دریافت نکنیم 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18226" y="1308995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b="1" dirty="0"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آیا مطالعه سایر جامعه و فرهنگ ها مسئله « تعمیم نتایج مطالعه یک جامعه به همه جوامع » را حل می کند ؟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69262" y="3564376"/>
            <a:ext cx="7523664" cy="98144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578606" y="3308410"/>
            <a:ext cx="5867435" cy="47269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 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691680" y="3360093"/>
            <a:ext cx="5641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برای پیشگیری از « عدم توجه به معانی فرهنگی جوامع » چه باید کرد ؟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04094" y="3846583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 باید بکوشیم سایر جوامع و فرهنگ ها ی دیگر را از منظر خودشان مطالع کنیم یعنی با رویکرد تفسیری به بررسی آن ها بپردازیم .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176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80113" y="0"/>
            <a:ext cx="2282644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داوری علمی ارزش های سیاسی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64210" y="1525355"/>
            <a:ext cx="8652554" cy="27745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C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209325" y="1260921"/>
            <a:ext cx="6762323" cy="528868"/>
          </a:xfrm>
          <a:prstGeom prst="rect">
            <a:avLst/>
          </a:prstGeom>
          <a:solidFill>
            <a:srgbClr val="CC0000"/>
          </a:solidFill>
          <a:ln>
            <a:solidFill>
              <a:srgbClr val="CC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68665" y="1358828"/>
            <a:ext cx="60436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 استفاده از رویکرد تفسیری در مطالعه جوامع با چه اشکالاتی مواجه است ؟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31729" y="2099773"/>
            <a:ext cx="88300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latin typeface="BNazanin"/>
                <a:cs typeface="B Nazanin" panose="00000400000000000000" pitchFamily="2" charset="-78"/>
              </a:rPr>
              <a:t>1- تعـدد و تنـوع فرهنگ ها و جوامع معاصـر و قدیمی، علوم اجتماعی را درگیر مطالعـات پایان ناپذیـر و </a:t>
            </a:r>
          </a:p>
          <a:p>
            <a:pPr algn="r" rtl="1"/>
            <a:r>
              <a:rPr lang="fa-IR" b="1" dirty="0">
                <a:latin typeface="BNazanin"/>
                <a:cs typeface="B Nazanin" panose="00000400000000000000" pitchFamily="2" charset="-78"/>
              </a:rPr>
              <a:t>تمام نشدنی می سازد. </a:t>
            </a:r>
          </a:p>
          <a:p>
            <a:pPr algn="r" rtl="1"/>
            <a:r>
              <a:rPr lang="fa-IR" b="1" dirty="0">
                <a:latin typeface="BNazanin"/>
                <a:cs typeface="B Nazanin" panose="00000400000000000000" pitchFamily="2" charset="-78"/>
              </a:rPr>
              <a:t>2- فرهنگ های مختلف معمولا به مرزهای خودشان محدود نمی مانند و ما را ناگزیر از مقایسۀ ارزش ها برای</a:t>
            </a:r>
          </a:p>
          <a:p>
            <a:pPr algn="r" rtl="1"/>
            <a:r>
              <a:rPr lang="fa-IR" b="1" dirty="0">
                <a:latin typeface="BNazanin"/>
                <a:cs typeface="B Nazanin" panose="00000400000000000000" pitchFamily="2" charset="-78"/>
              </a:rPr>
              <a:t>تشخیص ارزش های صحیح از ارزش های غلط می سازند. </a:t>
            </a:r>
          </a:p>
          <a:p>
            <a:pPr algn="just" rtl="1"/>
            <a:r>
              <a:rPr lang="fa-IR" b="1" dirty="0">
                <a:latin typeface="BNazanin"/>
                <a:cs typeface="B Nazanin" panose="00000400000000000000" pitchFamily="2" charset="-78"/>
              </a:rPr>
              <a:t>3- اگر علوم اجتماعی برای مطالعۀ هر فرهنگ مجبور باشد که آن فرهنگ را فقـط از منظر مردمی که آن را </a:t>
            </a:r>
          </a:p>
          <a:p>
            <a:pPr algn="r" rtl="1"/>
            <a:r>
              <a:rPr lang="fa-IR" b="1" dirty="0">
                <a:latin typeface="BNazanin"/>
                <a:cs typeface="B Nazanin" panose="00000400000000000000" pitchFamily="2" charset="-78"/>
              </a:rPr>
              <a:t>پذیرفته اند، ببیند و بررسی کند، امکان مقایسه و داوری فرهنگ ها و ارزش ها از دست می رود.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7877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31967" y="14631"/>
            <a:ext cx="44761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961021" y="-81677"/>
            <a:ext cx="118775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قدرت اجتماعی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54378" y="1193162"/>
            <a:ext cx="8835298" cy="3898868"/>
          </a:xfrm>
          <a:prstGeom prst="roundRect">
            <a:avLst>
              <a:gd name="adj" fmla="val 1565"/>
            </a:avLst>
          </a:prstGeom>
          <a:solidFill>
            <a:srgbClr val="FFF2CD"/>
          </a:solidFill>
          <a:ln>
            <a:solidFill>
              <a:srgbClr val="CC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95" y="1414471"/>
            <a:ext cx="89455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b="1" dirty="0">
                <a:cs typeface="B Nazanin" panose="00000400000000000000" pitchFamily="2" charset="-78"/>
              </a:rPr>
              <a:t>1- ارزش های واسطه ای وپیش نیاز های دستیابی به سعادت و کمال حقیقی کدامند ؟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185" y="1752282"/>
            <a:ext cx="89455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b="1" dirty="0">
                <a:cs typeface="B Nazanin" panose="00000400000000000000" pitchFamily="2" charset="-78"/>
              </a:rPr>
              <a:t>2- چرا انسان ها در طول تاریخ ثروت ، قدرت ودانش را خوب و خیر می دانستند ؟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886" y="2113877"/>
            <a:ext cx="89455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1600" b="1" dirty="0">
                <a:cs typeface="B Nazanin" panose="00000400000000000000" pitchFamily="2" charset="-78"/>
              </a:rPr>
              <a:t>3- در گذشته ، مقایسه عملکرد سه گانه قدرت، ثروت و دانش در دستیابی به سعادت ، انسان ها  را به چه نتیجه ای می رساند ؟</a:t>
            </a:r>
            <a:endParaRPr lang="en-US" sz="1600" dirty="0"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512" y="2490519"/>
            <a:ext cx="89455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1600" b="1" dirty="0">
                <a:cs typeface="B Nazanin" panose="00000400000000000000" pitchFamily="2" charset="-78"/>
              </a:rPr>
              <a:t>4- انسان ها در طول تاریخ از کدام ملاک برای مقایسه داوری اخلاقی(سه گانه قدرت، ثروت و دانش ) استفاده می کردند؟</a:t>
            </a:r>
            <a:endParaRPr lang="en-US" sz="1600" dirty="0">
              <a:cs typeface="B Nazanin" panose="000004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185" y="2856667"/>
            <a:ext cx="89455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b="1" dirty="0">
                <a:cs typeface="B Nazanin" panose="00000400000000000000" pitchFamily="2" charset="-78"/>
              </a:rPr>
              <a:t>5- چرا در دوران اخیر، داوری اخلاقی در مورد سه گانه ثروت، قدرت و احترام کنار گذاشته شده است ؟</a:t>
            </a:r>
            <a:endParaRPr lang="en-US" sz="1600" dirty="0">
              <a:cs typeface="B Nazani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4158" y="3221101"/>
            <a:ext cx="84425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b="1" dirty="0">
                <a:cs typeface="B Nazanin" panose="00000400000000000000" pitchFamily="2" charset="-78"/>
              </a:rPr>
              <a:t>6- چه عاملی باعث شد واکنش های شدیدی به سه گانه ثروت، قدرت و دانش صورت گیرد</a:t>
            </a:r>
            <a:r>
              <a:rPr lang="fa-IR" sz="1600" b="1" dirty="0">
                <a:latin typeface="BNazaninBold"/>
                <a:cs typeface="B Nazanin" panose="00000400000000000000" pitchFamily="2" charset="-78"/>
              </a:rPr>
              <a:t>؟</a:t>
            </a:r>
            <a:endParaRPr lang="en-US" sz="1600" dirty="0">
              <a:cs typeface="B Nazanin" panose="000004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3824" y="3600808"/>
            <a:ext cx="84425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b="1" dirty="0">
                <a:cs typeface="B Nazanin" panose="00000400000000000000" pitchFamily="2" charset="-78"/>
              </a:rPr>
              <a:t>7- در دوران اخیر، نخستین واکنش شدید به کدام سه گانه ثروت، قدرت و احترام صورت گرفت؟</a:t>
            </a:r>
            <a:endParaRPr lang="en-US" sz="1600" dirty="0"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59525" y="3970369"/>
            <a:ext cx="72075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b="1" dirty="0">
                <a:cs typeface="B Nazanin" panose="00000400000000000000" pitchFamily="2" charset="-78"/>
              </a:rPr>
              <a:t>8- با ظهور پیامدهای ناخواسته و ناخوشایند چه واکنشی به ثروت صورت گرفت ؟</a:t>
            </a:r>
            <a:endParaRPr lang="en-US" sz="1600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21451" y="4335217"/>
            <a:ext cx="57759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1600" b="1" dirty="0">
                <a:cs typeface="B Nazanin" panose="00000400000000000000" pitchFamily="2" charset="-78"/>
              </a:rPr>
              <a:t> 9- با ظهور پیامدهای ناخواسته و ناخوشایند، چه واکنشی به دانش صورت گرفت ؟</a:t>
            </a:r>
            <a:endParaRPr lang="en-US" sz="1600" dirty="0">
              <a:cs typeface="B Nazanin" panose="00000400000000000000" pitchFamily="2" charset="-78"/>
            </a:endParaRPr>
          </a:p>
        </p:txBody>
      </p:sp>
      <p:sp>
        <p:nvSpPr>
          <p:cNvPr id="18" name="Snip Diagonal Corner Rectangle 17"/>
          <p:cNvSpPr/>
          <p:nvPr/>
        </p:nvSpPr>
        <p:spPr>
          <a:xfrm>
            <a:off x="1427629" y="931886"/>
            <a:ext cx="6408712" cy="445415"/>
          </a:xfrm>
          <a:prstGeom prst="snip2DiagRect">
            <a:avLst/>
          </a:prstGeom>
          <a:solidFill>
            <a:srgbClr val="CC9900"/>
          </a:solidFill>
          <a:ln>
            <a:solidFill>
              <a:srgbClr val="CC99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226152" y="908845"/>
            <a:ext cx="63165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سوالاتی که با توجه به اسلاید قبل باید بتوانید به آن ها پاسخ دهید 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745891" y="4691459"/>
            <a:ext cx="72074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1600" b="1" dirty="0">
                <a:cs typeface="B Nazanin" panose="00000400000000000000" pitchFamily="2" charset="-78"/>
              </a:rPr>
              <a:t>10- پس از ایجاد شک و تردید نسبت به سه مزیت قدرت، ثروت و دانش، بشر چگونه واکنش نشان داد ؟</a:t>
            </a:r>
            <a:endParaRPr lang="en-US" sz="16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740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7" grpId="0"/>
      <p:bldP spid="21" grpId="0"/>
      <p:bldP spid="2" grpId="0"/>
      <p:bldP spid="22" grpId="0"/>
      <p:bldP spid="3" grpId="0"/>
      <p:bldP spid="4" grpId="0"/>
      <p:bldP spid="2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80113" y="0"/>
            <a:ext cx="2282644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داوری علمی ارزش های سیاسی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70407" y="1850384"/>
            <a:ext cx="8391058" cy="166676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25312" y="1585249"/>
            <a:ext cx="5281248" cy="47378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35696" y="1636282"/>
            <a:ext cx="5065224" cy="371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b="1" dirty="0"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جامعه شناسی تبیینی چگونه قدرت را مطاله می کند ؟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0407" y="2356271"/>
            <a:ext cx="83457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جامعه شناسی تبیینی با منحصر کردن معنای علم به دانش آزمون پذیر و تجربی، ارزش های انسانی را از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 دایرة مطالعة علمی بیرون می راند و از این رو با ارزش زدایی و معنازدایی از قدرت، آن را  به عنوان یک 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پدیدة فاقد معنا و خنثی مورد مطالعه قرار می دهد.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7583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80113" y="0"/>
            <a:ext cx="2282644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داوری علمی ارزش های سیاسی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11560" y="2048205"/>
            <a:ext cx="7920880" cy="174768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706119" y="1819563"/>
            <a:ext cx="5867435" cy="47269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 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12001" y="1870081"/>
            <a:ext cx="5209240" cy="371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b="1" dirty="0">
                <a:solidFill>
                  <a:schemeClr val="bg1"/>
                </a:solidFill>
                <a:latin typeface="BNazanin"/>
                <a:cs typeface="B Nazanin" panose="00000400000000000000" pitchFamily="2" charset="-78"/>
              </a:rPr>
              <a:t>جامعه شناسی تفسیری چگونه قدرت را مطاله می کند ؟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9552" y="2520903"/>
            <a:ext cx="78018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b="1" dirty="0">
                <a:cs typeface="B Nazanin" panose="00000400000000000000" pitchFamily="2" charset="-78"/>
              </a:rPr>
              <a:t>جامعه شناسان تفسیری اگرچه امور سیاسی را پدیده هایی معنادار و ارزشی می دانند، اما صرفاً به</a:t>
            </a:r>
          </a:p>
          <a:p>
            <a:pPr algn="just" rtl="1"/>
            <a:r>
              <a:rPr lang="fa-IR" b="1" dirty="0">
                <a:cs typeface="B Nazanin" panose="00000400000000000000" pitchFamily="2" charset="-78"/>
              </a:rPr>
              <a:t> توصیف ارزش هـا و نظـام های سیاسـی بسنـده می کنند و ملاک و معیاری بـرای ارزیابـی</a:t>
            </a:r>
          </a:p>
          <a:p>
            <a:pPr algn="just" rtl="1"/>
            <a:r>
              <a:rPr lang="fa-IR" b="1" dirty="0">
                <a:cs typeface="B Nazanin" panose="00000400000000000000" pitchFamily="2" charset="-78"/>
              </a:rPr>
              <a:t> علمی آنها ارائه نمی دهند. </a:t>
            </a:r>
          </a:p>
          <a:p>
            <a:pPr algn="r" rtl="1"/>
            <a:endParaRPr lang="fa-IR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6404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80113" y="0"/>
            <a:ext cx="2282644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داوری علمی ارزش های سیاسی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13662" y="1484483"/>
            <a:ext cx="8006126" cy="1379162"/>
          </a:xfrm>
          <a:prstGeom prst="roundRect">
            <a:avLst/>
          </a:prstGeom>
          <a:solidFill>
            <a:srgbClr val="DAE7F6"/>
          </a:solidFill>
          <a:ln>
            <a:solidFill>
              <a:srgbClr val="3333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58948" y="1213656"/>
            <a:ext cx="6629677" cy="472698"/>
          </a:xfrm>
          <a:prstGeom prst="rect">
            <a:avLst/>
          </a:prstGeom>
          <a:solidFill>
            <a:srgbClr val="3333CC"/>
          </a:solidFill>
          <a:ln>
            <a:solidFill>
              <a:srgbClr val="3333CC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1086" y="1281501"/>
            <a:ext cx="6678400" cy="353943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r" rtl="1"/>
            <a:r>
              <a:rPr lang="fa-IR" sz="1700" b="1" dirty="0">
                <a:solidFill>
                  <a:schemeClr val="bg1"/>
                </a:solidFill>
                <a:cs typeface="B Nazanin" panose="00000400000000000000" pitchFamily="2" charset="-78"/>
              </a:rPr>
              <a:t>چرا جامعه شناسی انتقادی رویکردهای تفسیری را محافظه کار می داند ؟</a:t>
            </a:r>
            <a:endParaRPr lang="en-US" sz="17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9552" y="1794617"/>
            <a:ext cx="7358502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چون نمی توانند درباره ارزش ها و هنجارهای اجتماعی داوری کنند .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هیچ راهکاری برای بهتر ساختن وضع موجود ندارند و به شرایط موجود تن می دهند.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 انسان هـا را نسبت بـه وضعیت موجود منفعل و مجبور می سازند.</a:t>
            </a:r>
          </a:p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70237" y="3514252"/>
            <a:ext cx="8122243" cy="1080120"/>
          </a:xfrm>
          <a:prstGeom prst="roundRect">
            <a:avLst/>
          </a:prstGeom>
          <a:solidFill>
            <a:srgbClr val="FFE5F8"/>
          </a:solidFill>
          <a:ln>
            <a:solidFill>
              <a:srgbClr val="CC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93297" y="3204160"/>
            <a:ext cx="6439193" cy="472698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675959" y="3247069"/>
            <a:ext cx="6498129" cy="369332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جامعه شناسی انتقادی چه چیز را بن بست زندگی انسان معرفی می کند ؟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6580" y="4587974"/>
            <a:ext cx="486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پایان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39234" y="3833380"/>
            <a:ext cx="80474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آن ها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یافتن راهـی دربـاره ای داوری علمی ارزش هـای اجتماعـی به ویژه عرصة قدرت </a:t>
            </a:r>
            <a:r>
              <a:rPr lang="fa-IR" b="1" dirty="0">
                <a:cs typeface="B Nazanin" panose="00000400000000000000" pitchFamily="2" charset="-78"/>
              </a:rPr>
              <a:t>را ضـروری </a:t>
            </a:r>
          </a:p>
          <a:p>
            <a:pPr algn="r" rtl="1"/>
            <a:r>
              <a:rPr lang="fa-IR" b="1" dirty="0">
                <a:cs typeface="B Nazanin" panose="00000400000000000000" pitchFamily="2" charset="-78"/>
              </a:rPr>
              <a:t>می داننـد و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دست شستن از این آرمان بزرگ را بن بست زندگی انسان </a:t>
            </a:r>
            <a:r>
              <a:rPr lang="fa-IR" b="1" dirty="0">
                <a:cs typeface="B Nazanin" panose="00000400000000000000" pitchFamily="2" charset="-78"/>
              </a:rPr>
              <a:t>معرفی می کنند.</a:t>
            </a:r>
            <a:endParaRPr lang="en-US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316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804249" y="-81677"/>
            <a:ext cx="1344528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قدرت و انواع آن 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9" name="Down Arrow Callout 8"/>
          <p:cNvSpPr/>
          <p:nvPr/>
        </p:nvSpPr>
        <p:spPr>
          <a:xfrm>
            <a:off x="5847803" y="2286278"/>
            <a:ext cx="3024336" cy="936104"/>
          </a:xfrm>
          <a:prstGeom prst="downArrowCallout">
            <a:avLst>
              <a:gd name="adj1" fmla="val 43595"/>
              <a:gd name="adj2" fmla="val 85359"/>
              <a:gd name="adj3" fmla="val 25000"/>
              <a:gd name="adj4" fmla="val 47131"/>
            </a:avLst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56518" y="2286277"/>
            <a:ext cx="1806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نکاتی در مورد قدرت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3970" y="3257619"/>
            <a:ext cx="864096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a-IR" b="1" dirty="0">
                <a:cs typeface="B Nazanin" panose="00000400000000000000" pitchFamily="2" charset="-78"/>
              </a:rPr>
              <a:t>هرگاه موجودی بتواند کاری را با آگاهی و اراده خود انجام دهد، دارای قدرت است.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3970" y="3693617"/>
            <a:ext cx="864096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انسان به دلیل اینکه کارهای خود را با آگاهی و اراده انجام می دهد، کنشگری قدرتمند است .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520" y="4129615"/>
            <a:ext cx="8640960" cy="646331"/>
          </a:xfrm>
          <a:prstGeom prst="rect">
            <a:avLst/>
          </a:prstGeom>
          <a:solidFill>
            <a:srgbClr val="FFF2CD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قدرت فردی انسان محدود است و نمی تواند همه نیازهای خود را به تنهایی برآورده کند و برای تأمین برخی از</a:t>
            </a:r>
          </a:p>
          <a:p>
            <a:pPr algn="ctr" rtl="1"/>
            <a:r>
              <a:rPr lang="fa-IR" b="1" dirty="0">
                <a:cs typeface="B Nazanin" panose="00000400000000000000" pitchFamily="2" charset="-78"/>
              </a:rPr>
              <a:t> نیازهای اوّلیه زندگی خود، به کمک دیگران احتیاج دارد.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111" y="10224"/>
            <a:ext cx="2592288" cy="30443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467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804249" y="-81677"/>
            <a:ext cx="1344528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قدرت و انواع آن 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9" name="Down Arrow Callout 8"/>
          <p:cNvSpPr/>
          <p:nvPr/>
        </p:nvSpPr>
        <p:spPr>
          <a:xfrm>
            <a:off x="5847485" y="1635646"/>
            <a:ext cx="3024336" cy="936104"/>
          </a:xfrm>
          <a:prstGeom prst="downArrowCallout">
            <a:avLst>
              <a:gd name="adj1" fmla="val 43595"/>
              <a:gd name="adj2" fmla="val 85359"/>
              <a:gd name="adj3" fmla="val 25000"/>
              <a:gd name="adj4" fmla="val 47131"/>
            </a:avLst>
          </a:prstGeom>
          <a:solidFill>
            <a:srgbClr val="66990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089113" y="1656425"/>
            <a:ext cx="2541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نکاتی در مورد قدرت اجتماعی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3652" y="2606987"/>
            <a:ext cx="864096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اگرانسان برای رسیدن به اهداف خود بتواند بر اراده دیگران تأثیر بگذارد و اراده و کار ارادی آنان را به</a:t>
            </a:r>
          </a:p>
          <a:p>
            <a:pPr algn="ctr" rtl="1"/>
            <a:r>
              <a:rPr lang="fa-IR" b="1" dirty="0">
                <a:cs typeface="B Nazanin" panose="00000400000000000000" pitchFamily="2" charset="-78"/>
              </a:rPr>
              <a:t> خدمت بگیرد، قدرت اجتماعی پیدا می شود 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3652" y="3316436"/>
            <a:ext cx="864096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کسانی که در زندگی توان تأثیرگذاری بیشتری بر اراده دیگران دارند ، از قدرت اجتماعی بیشتری</a:t>
            </a:r>
          </a:p>
          <a:p>
            <a:pPr algn="ctr" rtl="1"/>
            <a:r>
              <a:rPr lang="fa-IR" b="1" dirty="0">
                <a:cs typeface="B Nazanin" panose="00000400000000000000" pitchFamily="2" charset="-78"/>
              </a:rPr>
              <a:t> برخوردار هستند.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9533" y="4022144"/>
            <a:ext cx="8640960" cy="369332"/>
          </a:xfrm>
          <a:prstGeom prst="rect">
            <a:avLst/>
          </a:prstGeom>
          <a:solidFill>
            <a:srgbClr val="FFF2CD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علاوه بر افراد، نهادها، سازمان ها، جوامع و... نیز دارای قدرت اجتماعی هستند.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-54109"/>
            <a:ext cx="4132985" cy="25831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Rectangle 16"/>
          <p:cNvSpPr/>
          <p:nvPr/>
        </p:nvSpPr>
        <p:spPr>
          <a:xfrm>
            <a:off x="253652" y="4431872"/>
            <a:ext cx="864096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fa-IR" b="1" dirty="0">
                <a:cs typeface="B Nazanin" panose="00000400000000000000" pitchFamily="2" charset="-78"/>
              </a:rPr>
              <a:t>قدرت اجتماعی، بدون پذیرش و توافق دیگران پدید نمی آید.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733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961021" y="-81677"/>
            <a:ext cx="118775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قدرت اجتماعی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4" name="7-Point Star 3"/>
          <p:cNvSpPr/>
          <p:nvPr/>
        </p:nvSpPr>
        <p:spPr>
          <a:xfrm>
            <a:off x="179512" y="195486"/>
            <a:ext cx="7969264" cy="1512168"/>
          </a:xfrm>
          <a:prstGeom prst="star7">
            <a:avLst/>
          </a:prstGeom>
          <a:solidFill>
            <a:srgbClr val="CCFFCC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71600" y="636516"/>
            <a:ext cx="64570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ما با قدرت بدنی خود فقط میتوانیم بر جسم دیگران اثر بگذاریم.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 اما اگر از کسی بخواهیم فعالیت ارادی خود را مطابق اراده و میل ما انجام دهد، </a:t>
            </a:r>
          </a:p>
          <a:p>
            <a:pPr algn="ctr" rtl="1"/>
            <a:r>
              <a:rPr lang="fa-IR" b="1" dirty="0">
                <a:latin typeface="BNazanin"/>
                <a:cs typeface="B Nazanin" panose="00000400000000000000" pitchFamily="2" charset="-78"/>
              </a:rPr>
              <a:t>تنها راه، </a:t>
            </a:r>
            <a:r>
              <a:rPr lang="fa-IR" b="1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latin typeface="BNazanin"/>
                <a:cs typeface="B Nazanin" panose="00000400000000000000" pitchFamily="2" charset="-78"/>
              </a:rPr>
              <a:t>جلب تبعیّت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اوست</a:t>
            </a:r>
            <a:r>
              <a:rPr lang="fa-IR" dirty="0">
                <a:latin typeface="BNazanin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012160" y="2932049"/>
            <a:ext cx="141897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a-IR" b="1" dirty="0">
                <a:cs typeface="B Nazanin" panose="00000400000000000000" pitchFamily="2" charset="-78"/>
              </a:rPr>
              <a:t>تبعیت با کراهت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697462" y="2932049"/>
            <a:ext cx="1428596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a-IR" b="1" dirty="0">
                <a:cs typeface="B Nazanin" panose="00000400000000000000" pitchFamily="2" charset="-78"/>
              </a:rPr>
              <a:t>تبعیت با رضایت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71559" y="1984817"/>
            <a:ext cx="5171609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fa-IR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تبعیت اراده یک انسان از انسان دیگر، به دو صورت می تواند باشد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Right Brace 4"/>
          <p:cNvSpPr/>
          <p:nvPr/>
        </p:nvSpPr>
        <p:spPr>
          <a:xfrm rot="16200000">
            <a:off x="4355741" y="435303"/>
            <a:ext cx="504056" cy="4392018"/>
          </a:xfrm>
          <a:prstGeom prst="rightBrac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614878" y="3556115"/>
            <a:ext cx="232467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dirty="0">
                <a:ln>
                  <a:solidFill>
                    <a:schemeClr val="tx1"/>
                  </a:solidFill>
                </a:ln>
                <a:latin typeface="BNazanin"/>
              </a:rPr>
              <a:t>وقتی است که تبعیت ناشی از</a:t>
            </a:r>
          </a:p>
          <a:p>
            <a:pPr algn="ctr"/>
            <a:r>
              <a:rPr lang="fa-IR" dirty="0">
                <a:ln>
                  <a:solidFill>
                    <a:srgbClr val="C00000"/>
                  </a:solidFill>
                </a:ln>
                <a:latin typeface="BNazanin"/>
              </a:rPr>
              <a:t> تهدید و ترس</a:t>
            </a:r>
          </a:p>
          <a:p>
            <a:pPr algn="ctr"/>
            <a:r>
              <a:rPr lang="fa-IR" dirty="0">
                <a:ln>
                  <a:solidFill>
                    <a:srgbClr val="C00000"/>
                  </a:solidFill>
                </a:ln>
                <a:latin typeface="BNazanin"/>
              </a:rPr>
              <a:t> </a:t>
            </a:r>
            <a:r>
              <a:rPr lang="fa-IR" dirty="0">
                <a:ln>
                  <a:solidFill>
                    <a:schemeClr val="tx1"/>
                  </a:solidFill>
                </a:ln>
                <a:latin typeface="BNazanin"/>
              </a:rPr>
              <a:t>باشد.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09218" y="3553479"/>
            <a:ext cx="28050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dirty="0">
                <a:ln>
                  <a:solidFill>
                    <a:schemeClr val="tx1"/>
                  </a:solidFill>
                </a:ln>
                <a:latin typeface="BNazanin"/>
              </a:rPr>
              <a:t>وقتی است که شخصی با </a:t>
            </a:r>
          </a:p>
          <a:p>
            <a:pPr algn="ctr"/>
            <a:r>
              <a:rPr lang="fa-IR" dirty="0">
                <a:ln>
                  <a:solidFill>
                    <a:srgbClr val="C00000"/>
                  </a:solidFill>
                </a:ln>
                <a:latin typeface="BNazanin"/>
              </a:rPr>
              <a:t>میل درونی</a:t>
            </a:r>
          </a:p>
          <a:p>
            <a:pPr algn="ctr"/>
            <a:r>
              <a:rPr lang="fa-IR" dirty="0">
                <a:ln>
                  <a:solidFill>
                    <a:srgbClr val="C00000"/>
                  </a:solidFill>
                </a:ln>
                <a:latin typeface="BNazanin"/>
              </a:rPr>
              <a:t> </a:t>
            </a:r>
            <a:r>
              <a:rPr lang="fa-IR" dirty="0">
                <a:ln>
                  <a:solidFill>
                    <a:schemeClr val="tx1"/>
                  </a:solidFill>
                </a:ln>
                <a:latin typeface="BNazanin"/>
              </a:rPr>
              <a:t>مطابق اراده دیگری عمل کند.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" name="Right Bracket 18"/>
          <p:cNvSpPr/>
          <p:nvPr/>
        </p:nvSpPr>
        <p:spPr>
          <a:xfrm rot="16200000">
            <a:off x="6135966" y="2780294"/>
            <a:ext cx="1252043" cy="2294220"/>
          </a:xfrm>
          <a:prstGeom prst="rightBracke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Bracket 19"/>
          <p:cNvSpPr/>
          <p:nvPr/>
        </p:nvSpPr>
        <p:spPr>
          <a:xfrm rot="16200000">
            <a:off x="1785738" y="2780034"/>
            <a:ext cx="1252043" cy="2294220"/>
          </a:xfrm>
          <a:prstGeom prst="rightBracke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4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9" grpId="0"/>
      <p:bldP spid="10" grpId="0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961021" y="-81677"/>
            <a:ext cx="118775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قدرت اجتماعی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03251" y="1787538"/>
            <a:ext cx="7397140" cy="784212"/>
          </a:xfrm>
          <a:prstGeom prst="rect">
            <a:avLst/>
          </a:prstGeom>
          <a:solidFill>
            <a:srgbClr val="CDDEEF"/>
          </a:solidFill>
          <a:ln>
            <a:solidFill>
              <a:srgbClr val="3366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Wave 19"/>
          <p:cNvSpPr/>
          <p:nvPr/>
        </p:nvSpPr>
        <p:spPr>
          <a:xfrm>
            <a:off x="5041208" y="1336405"/>
            <a:ext cx="3059184" cy="758890"/>
          </a:xfrm>
          <a:prstGeom prst="wave">
            <a:avLst>
              <a:gd name="adj1" fmla="val 11096"/>
              <a:gd name="adj2" fmla="val 0"/>
            </a:avLst>
          </a:prstGeom>
          <a:solidFill>
            <a:srgbClr val="336699"/>
          </a:solidFill>
          <a:ln>
            <a:solidFill>
              <a:srgbClr val="3366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012231" y="1548894"/>
            <a:ext cx="28528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Bold"/>
                <a:cs typeface="B Nazanin" panose="00000400000000000000" pitchFamily="2" charset="-78"/>
              </a:rPr>
              <a:t>چه قدرتی دارای مقبولیت می باشد ؟</a:t>
            </a:r>
            <a:endParaRPr lang="en-US" sz="1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43794" y="2099937"/>
            <a:ext cx="7452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fa-IR" b="1" dirty="0">
                <a:cs typeface="B Nazanin" panose="00000400000000000000" pitchFamily="2" charset="-78"/>
              </a:rPr>
              <a:t>قدرتی که بدون استفاده از تهدید و با </a:t>
            </a:r>
            <a:r>
              <a:rPr lang="fa-IR" b="1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cs typeface="B Nazanin" panose="00000400000000000000" pitchFamily="2" charset="-78"/>
              </a:rPr>
              <a:t>رضایت طرف مقابل </a:t>
            </a:r>
            <a:r>
              <a:rPr lang="fa-IR" b="1" dirty="0">
                <a:cs typeface="B Nazanin" panose="00000400000000000000" pitchFamily="2" charset="-78"/>
              </a:rPr>
              <a:t>به دست می آید دارای مقبولیت است.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55576" y="4028400"/>
            <a:ext cx="7397140" cy="784212"/>
          </a:xfrm>
          <a:prstGeom prst="rect">
            <a:avLst/>
          </a:prstGeom>
          <a:solidFill>
            <a:srgbClr val="F2D6E4"/>
          </a:solidFill>
          <a:ln>
            <a:solidFill>
              <a:srgbClr val="993366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540564" y="4343107"/>
            <a:ext cx="38271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fa-IR" b="1" dirty="0">
                <a:cs typeface="B Nazanin" panose="00000400000000000000" pitchFamily="2" charset="-78"/>
              </a:rPr>
              <a:t>تا زمانی که فرد دارای </a:t>
            </a:r>
            <a:r>
              <a:rPr lang="fa-IR" b="1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cs typeface="B Nazanin" panose="00000400000000000000" pitchFamily="2" charset="-78"/>
              </a:rPr>
              <a:t>قدرت رسمی </a:t>
            </a:r>
            <a:r>
              <a:rPr lang="fa-IR" b="1" dirty="0">
                <a:cs typeface="B Nazanin" panose="00000400000000000000" pitchFamily="2" charset="-78"/>
              </a:rPr>
              <a:t>می باشد 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4" name="Wave 23"/>
          <p:cNvSpPr/>
          <p:nvPr/>
        </p:nvSpPr>
        <p:spPr>
          <a:xfrm>
            <a:off x="1069929" y="3630112"/>
            <a:ext cx="6742431" cy="695504"/>
          </a:xfrm>
          <a:prstGeom prst="wave">
            <a:avLst>
              <a:gd name="adj1" fmla="val 11096"/>
              <a:gd name="adj2" fmla="val 0"/>
            </a:avLst>
          </a:prstGeom>
          <a:solidFill>
            <a:srgbClr val="993366"/>
          </a:solidFill>
          <a:ln>
            <a:solidFill>
              <a:srgbClr val="993366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069930" y="3780364"/>
            <a:ext cx="67046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قدرتی که با اکراه طرف مقابل انجام می شود تا چه زمانی می تواند تداوم داشته باشد؟</a:t>
            </a:r>
            <a:endParaRPr lang="en-US" sz="1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7828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12161" y="-81677"/>
            <a:ext cx="213661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قدرت مقبول و قدرت مشروع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03649" y="1206653"/>
            <a:ext cx="5795486" cy="784212"/>
          </a:xfrm>
          <a:prstGeom prst="rect">
            <a:avLst/>
          </a:prstGeom>
          <a:solidFill>
            <a:srgbClr val="FFD1D1"/>
          </a:solidFill>
          <a:ln>
            <a:solidFill>
              <a:srgbClr val="FF505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Wave 9"/>
          <p:cNvSpPr/>
          <p:nvPr/>
        </p:nvSpPr>
        <p:spPr>
          <a:xfrm>
            <a:off x="4139952" y="755520"/>
            <a:ext cx="3059184" cy="758890"/>
          </a:xfrm>
          <a:prstGeom prst="wave">
            <a:avLst>
              <a:gd name="adj1" fmla="val 11096"/>
              <a:gd name="adj2" fmla="val 0"/>
            </a:avLst>
          </a:prstGeom>
          <a:solidFill>
            <a:srgbClr val="FF5050"/>
          </a:solidFill>
          <a:ln>
            <a:solidFill>
              <a:srgbClr val="FF505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83732" y="931447"/>
            <a:ext cx="28528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Bold"/>
                <a:cs typeface="B Nazanin" panose="00000400000000000000" pitchFamily="2" charset="-78"/>
              </a:rPr>
              <a:t>چه قدرتی دارای مشروعیت می باشد ؟</a:t>
            </a:r>
            <a:endParaRPr lang="en-US" sz="1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03648" y="1507779"/>
            <a:ext cx="55601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latin typeface="BNazanin"/>
                <a:cs typeface="B Nazanin" panose="00000400000000000000" pitchFamily="2" charset="-78"/>
              </a:rPr>
              <a:t>زمانی که قدرت براساس یک </a:t>
            </a:r>
            <a:r>
              <a:rPr lang="fa-IR" b="1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latin typeface="BNazanin"/>
                <a:cs typeface="B Nazanin" panose="00000400000000000000" pitchFamily="2" charset="-78"/>
              </a:rPr>
              <a:t>نظام عقیدتی و ارزشی خاص </a:t>
            </a:r>
            <a:r>
              <a:rPr lang="fa-IR" b="1" dirty="0">
                <a:latin typeface="BNazanin"/>
                <a:cs typeface="B Nazanin" panose="00000400000000000000" pitchFamily="2" charset="-78"/>
              </a:rPr>
              <a:t>اعمال شود.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87897" y="2582910"/>
            <a:ext cx="681597" cy="369332"/>
          </a:xfrm>
          <a:prstGeom prst="rect">
            <a:avLst/>
          </a:prstGeom>
          <a:ln>
            <a:solidFill>
              <a:srgbClr val="FF5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Bold"/>
                <a:cs typeface="B Nazanin" panose="00000400000000000000" pitchFamily="2" charset="-78"/>
              </a:rPr>
              <a:t> </a:t>
            </a:r>
            <a:r>
              <a:rPr lang="fa-IR" dirty="0">
                <a:ln>
                  <a:solidFill>
                    <a:schemeClr val="tx1"/>
                  </a:solidFill>
                </a:ln>
                <a:latin typeface="BNazaninBold"/>
                <a:cs typeface="B Nazanin" panose="00000400000000000000" pitchFamily="2" charset="-78"/>
              </a:rPr>
              <a:t>قدرت</a:t>
            </a:r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Bold"/>
                <a:cs typeface="B Nazanin" panose="00000400000000000000" pitchFamily="2" charset="-78"/>
              </a:rPr>
              <a:t> 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 rot="16200000">
            <a:off x="4408367" y="1476914"/>
            <a:ext cx="440659" cy="3456384"/>
          </a:xfrm>
          <a:prstGeom prst="rightBrace">
            <a:avLst/>
          </a:prstGeom>
          <a:ln>
            <a:solidFill>
              <a:srgbClr val="FF5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333464" y="3458926"/>
            <a:ext cx="1758815" cy="369332"/>
          </a:xfrm>
          <a:prstGeom prst="rect">
            <a:avLst/>
          </a:prstGeom>
          <a:ln>
            <a:solidFill>
              <a:srgbClr val="FF5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Bold"/>
                <a:cs typeface="B Nazanin" panose="00000400000000000000" pitchFamily="2" charset="-78"/>
              </a:rPr>
              <a:t> </a:t>
            </a:r>
            <a:r>
              <a:rPr lang="fa-IR" dirty="0">
                <a:ln>
                  <a:solidFill>
                    <a:schemeClr val="tx1"/>
                  </a:solidFill>
                </a:ln>
                <a:latin typeface="BNazaninBold"/>
                <a:cs typeface="B Nazanin" panose="00000400000000000000" pitchFamily="2" charset="-78"/>
              </a:rPr>
              <a:t>قدرت دارای مقبولیت</a:t>
            </a:r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Bold"/>
                <a:cs typeface="B Nazanin" panose="00000400000000000000" pitchFamily="2" charset="-78"/>
              </a:rPr>
              <a:t> 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968736" y="3459352"/>
            <a:ext cx="1859805" cy="369332"/>
          </a:xfrm>
          <a:prstGeom prst="rect">
            <a:avLst/>
          </a:prstGeom>
          <a:ln>
            <a:solidFill>
              <a:srgbClr val="FF5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Bold"/>
                <a:cs typeface="B Nazanin" panose="00000400000000000000" pitchFamily="2" charset="-78"/>
              </a:rPr>
              <a:t> </a:t>
            </a:r>
            <a:r>
              <a:rPr lang="fa-IR" dirty="0">
                <a:ln>
                  <a:solidFill>
                    <a:schemeClr val="tx1"/>
                  </a:solidFill>
                </a:ln>
                <a:latin typeface="BNazaninBold"/>
                <a:cs typeface="B Nazanin" panose="00000400000000000000" pitchFamily="2" charset="-78"/>
              </a:rPr>
              <a:t>قدرت دارای مشروعیت</a:t>
            </a:r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NazaninBold"/>
                <a:cs typeface="B Nazanin" panose="00000400000000000000" pitchFamily="2" charset="-78"/>
              </a:rPr>
              <a:t>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60743" y="3900993"/>
            <a:ext cx="24635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1600" b="1" dirty="0">
                <a:ln>
                  <a:solidFill>
                    <a:srgbClr val="3333CC"/>
                  </a:solidFill>
                </a:ln>
                <a:latin typeface="BNazanin"/>
                <a:cs typeface="B Nazanin" panose="00000400000000000000" pitchFamily="2" charset="-78"/>
              </a:rPr>
              <a:t>مدار مقبولیت، </a:t>
            </a:r>
          </a:p>
          <a:p>
            <a:pPr algn="ctr"/>
            <a:r>
              <a:rPr lang="fa-IR" sz="1600" b="1" dirty="0">
                <a:ln>
                  <a:solidFill>
                    <a:srgbClr val="3333CC"/>
                  </a:solidFill>
                </a:ln>
                <a:latin typeface="BNazanin"/>
                <a:cs typeface="B Nazanin" panose="00000400000000000000" pitchFamily="2" charset="-78"/>
              </a:rPr>
              <a:t>خواست واراده کسانی است </a:t>
            </a:r>
          </a:p>
          <a:p>
            <a:pPr algn="ctr"/>
            <a:r>
              <a:rPr lang="fa-IR" sz="1600" b="1" dirty="0">
                <a:ln>
                  <a:solidFill>
                    <a:srgbClr val="3333CC"/>
                  </a:solidFill>
                </a:ln>
                <a:latin typeface="BNazanin"/>
                <a:cs typeface="B Nazanin" panose="00000400000000000000" pitchFamily="2" charset="-78"/>
              </a:rPr>
              <a:t>که قدرت بر آنها اعمال می شود</a:t>
            </a:r>
            <a:r>
              <a:rPr lang="fa-IR" sz="1600" b="1" dirty="0">
                <a:latin typeface="BNazanin"/>
                <a:cs typeface="B Nazanin" panose="00000400000000000000" pitchFamily="2" charset="-78"/>
              </a:rPr>
              <a:t>.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21635" y="3973912"/>
            <a:ext cx="17540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1600" b="1" dirty="0">
                <a:ln>
                  <a:solidFill>
                    <a:srgbClr val="3333CC"/>
                  </a:solidFill>
                </a:ln>
                <a:latin typeface="BNazanin"/>
                <a:cs typeface="B Nazanin" panose="00000400000000000000" pitchFamily="2" charset="-78"/>
              </a:rPr>
              <a:t>مدار مشروعیت، </a:t>
            </a:r>
          </a:p>
          <a:p>
            <a:pPr algn="ctr"/>
            <a:r>
              <a:rPr lang="fa-IR" sz="1600" b="1" dirty="0">
                <a:ln>
                  <a:solidFill>
                    <a:srgbClr val="3333CC"/>
                  </a:solidFill>
                </a:ln>
                <a:latin typeface="BNazanin"/>
                <a:cs typeface="B Nazanin" panose="00000400000000000000" pitchFamily="2" charset="-78"/>
              </a:rPr>
              <a:t>حق و باطل بودن است.</a:t>
            </a:r>
            <a:endParaRPr lang="en-US" sz="1600" b="1" dirty="0">
              <a:ln>
                <a:solidFill>
                  <a:srgbClr val="3333CC"/>
                </a:solidFill>
              </a:ln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525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 animBg="1"/>
      <p:bldP spid="18" grpId="0" animBg="1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70716" y="509646"/>
            <a:ext cx="701423" cy="272483"/>
            <a:chOff x="7812360" y="771550"/>
            <a:chExt cx="826221" cy="360041"/>
          </a:xfrm>
        </p:grpSpPr>
        <p:sp>
          <p:nvSpPr>
            <p:cNvPr id="7" name="Rounded Rectangle 6"/>
            <p:cNvSpPr/>
            <p:nvPr/>
          </p:nvSpPr>
          <p:spPr>
            <a:xfrm>
              <a:off x="7812360" y="771550"/>
              <a:ext cx="792088" cy="360040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812360" y="785917"/>
              <a:ext cx="826221" cy="34567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fa-IR" sz="1100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 rot="16200000">
            <a:off x="7546997" y="482628"/>
            <a:ext cx="70211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mran" panose="00000400000000000000" pitchFamily="2" charset="-78"/>
              </a:rPr>
              <a:t>درس ششم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8464" y="-6929"/>
            <a:ext cx="2880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200" dirty="0">
                <a:solidFill>
                  <a:srgbClr val="FF0000"/>
                </a:solidFill>
                <a:cs typeface="B Fantezy" panose="00000400000000000000" pitchFamily="2" charset="-78"/>
              </a:rPr>
              <a:t>6</a:t>
            </a:r>
          </a:p>
        </p:txBody>
      </p:sp>
      <p:sp>
        <p:nvSpPr>
          <p:cNvPr id="9" name="Rectangle 8"/>
          <p:cNvSpPr/>
          <p:nvPr/>
        </p:nvSpPr>
        <p:spPr>
          <a:xfrm>
            <a:off x="6012161" y="-81677"/>
            <a:ext cx="2136616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  <a:tabLst>
                <a:tab pos="5941060" algn="r"/>
              </a:tabLst>
            </a:pPr>
            <a:r>
              <a:rPr lang="fa-IR" b="1" dirty="0">
                <a:ln w="0">
                  <a:solidFill>
                    <a:srgbClr val="C00000"/>
                  </a:solidFill>
                </a:ln>
                <a:solidFill>
                  <a:srgbClr val="CB325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dobe Arabic"/>
                <a:ea typeface="Calibri" panose="020F0502020204030204" pitchFamily="34" charset="0"/>
                <a:cs typeface="B Kamran" panose="00000400000000000000" pitchFamily="2" charset="-78"/>
              </a:rPr>
              <a:t>قدرت مقبول و قدرت مشروع</a:t>
            </a:r>
            <a:endParaRPr lang="en-US" sz="1400" b="1" dirty="0">
              <a:ln w="0">
                <a:solidFill>
                  <a:srgbClr val="C00000"/>
                </a:solidFill>
              </a:ln>
              <a:solidFill>
                <a:srgbClr val="CB325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B Kamran" panose="00000400000000000000" pitchFamily="2" charset="-78"/>
            </a:endParaRPr>
          </a:p>
        </p:txBody>
      </p:sp>
      <p:sp>
        <p:nvSpPr>
          <p:cNvPr id="10" name="7-Point Star 9"/>
          <p:cNvSpPr/>
          <p:nvPr/>
        </p:nvSpPr>
        <p:spPr>
          <a:xfrm rot="20976186">
            <a:off x="30154" y="186359"/>
            <a:ext cx="5391839" cy="1067127"/>
          </a:xfrm>
          <a:prstGeom prst="star7">
            <a:avLst/>
          </a:prstGeom>
          <a:solidFill>
            <a:srgbClr val="FFFF81"/>
          </a:solidFill>
          <a:ln>
            <a:solidFill>
              <a:srgbClr val="0033CC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20912138">
            <a:off x="529797" y="352715"/>
            <a:ext cx="453650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1700" b="1" dirty="0">
                <a:ln>
                  <a:solidFill>
                    <a:schemeClr val="tx1"/>
                  </a:solidFill>
                </a:ln>
                <a:cs typeface="B Nazanin" panose="00000400000000000000" pitchFamily="2" charset="-78"/>
              </a:rPr>
              <a:t>مقبولیت و مشروعیت حقیقی می توانند</a:t>
            </a:r>
          </a:p>
          <a:p>
            <a:pPr algn="ctr" rtl="1"/>
            <a:r>
              <a:rPr lang="fa-IR" sz="1700" b="1" dirty="0">
                <a:ln>
                  <a:solidFill>
                    <a:schemeClr val="tx1"/>
                  </a:solidFill>
                </a:ln>
                <a:cs typeface="B Nazanin" panose="00000400000000000000" pitchFamily="2" charset="-78"/>
              </a:rPr>
              <a:t> </a:t>
            </a:r>
            <a:r>
              <a:rPr lang="fa-IR" sz="17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cs typeface="B Nazanin" panose="00000400000000000000" pitchFamily="2" charset="-78"/>
              </a:rPr>
              <a:t>با هم باشند </a:t>
            </a:r>
            <a:r>
              <a:rPr lang="fa-IR" sz="1700" b="1" dirty="0">
                <a:ln>
                  <a:solidFill>
                    <a:schemeClr val="tx1"/>
                  </a:solidFill>
                </a:ln>
                <a:cs typeface="B Nazanin" panose="00000400000000000000" pitchFamily="2" charset="-78"/>
              </a:rPr>
              <a:t>و در برخی موارد نیز </a:t>
            </a:r>
            <a:r>
              <a:rPr lang="fa-IR" sz="17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cs typeface="B Nazanin" panose="00000400000000000000" pitchFamily="2" charset="-78"/>
              </a:rPr>
              <a:t>جدا از یکدیگر </a:t>
            </a:r>
            <a:r>
              <a:rPr lang="fa-IR" sz="1700" b="1" dirty="0">
                <a:ln>
                  <a:solidFill>
                    <a:schemeClr val="tx1"/>
                  </a:solidFill>
                </a:ln>
                <a:cs typeface="B Nazanin" panose="00000400000000000000" pitchFamily="2" charset="-78"/>
              </a:rPr>
              <a:t>باشند.</a:t>
            </a:r>
            <a:endParaRPr lang="en-US" sz="1700" b="1" dirty="0">
              <a:ln>
                <a:solidFill>
                  <a:schemeClr val="tx1"/>
                </a:solidFill>
              </a:ln>
              <a:cs typeface="B Nazanin" panose="00000400000000000000" pitchFamily="2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115892" y="3131032"/>
            <a:ext cx="7848596" cy="592846"/>
          </a:xfrm>
          <a:prstGeom prst="roundRect">
            <a:avLst>
              <a:gd name="adj" fmla="val 1565"/>
            </a:avLst>
          </a:prstGeom>
          <a:solidFill>
            <a:srgbClr val="FFCDCD"/>
          </a:solidFill>
          <a:ln>
            <a:solidFill>
              <a:srgbClr val="CC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7700" y="3294940"/>
            <a:ext cx="83418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هنگامی که قدرت بر خلاف حکم و قانون الهی باشد ولی تبعیت از قدرت از روی احساس رضایت باشد.</a:t>
            </a:r>
            <a:endParaRPr lang="en-US" b="1" dirty="0">
              <a:latin typeface="BNazaninBold"/>
              <a:cs typeface="B Nazanin" panose="00000400000000000000" pitchFamily="2" charset="-78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115616" y="1804195"/>
            <a:ext cx="7870042" cy="584593"/>
          </a:xfrm>
          <a:prstGeom prst="roundRect">
            <a:avLst>
              <a:gd name="adj" fmla="val 1565"/>
            </a:avLst>
          </a:prstGeom>
          <a:solidFill>
            <a:srgbClr val="BDFFFF"/>
          </a:solidFill>
          <a:ln>
            <a:solidFill>
              <a:srgbClr val="00808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47531" y="1950091"/>
            <a:ext cx="77855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هنگامی که قدرت مطابق قانون و حکم الهی باشد و تبعیت از قانون نیز با رضایت و میل همراه باشد .</a:t>
            </a:r>
            <a:endParaRPr lang="en-US" b="1" dirty="0">
              <a:latin typeface="BNazaninBold"/>
              <a:cs typeface="B Nazanin" panose="00000400000000000000" pitchFamily="2" charset="-78"/>
            </a:endParaRPr>
          </a:p>
        </p:txBody>
      </p:sp>
      <p:sp>
        <p:nvSpPr>
          <p:cNvPr id="19" name="Snip Diagonal Corner Rectangle 18"/>
          <p:cNvSpPr/>
          <p:nvPr/>
        </p:nvSpPr>
        <p:spPr>
          <a:xfrm>
            <a:off x="3464564" y="1467741"/>
            <a:ext cx="5521094" cy="445415"/>
          </a:xfrm>
          <a:prstGeom prst="snip2DiagRect">
            <a:avLst/>
          </a:prstGeom>
          <a:solidFill>
            <a:srgbClr val="008080"/>
          </a:solidFill>
          <a:ln>
            <a:solidFill>
              <a:srgbClr val="00808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747362" y="1419622"/>
            <a:ext cx="4855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چه زمانی اقتدار و قدرت هم مشروعیت دارد و هم مقبولیت ؟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136985" y="4418439"/>
            <a:ext cx="7848596" cy="592846"/>
          </a:xfrm>
          <a:prstGeom prst="roundRect">
            <a:avLst>
              <a:gd name="adj" fmla="val 1565"/>
            </a:avLst>
          </a:prstGeom>
          <a:solidFill>
            <a:srgbClr val="C5FFC5"/>
          </a:solidFill>
          <a:ln>
            <a:solidFill>
              <a:srgbClr val="00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nip Diagonal Corner Rectangle 24"/>
          <p:cNvSpPr/>
          <p:nvPr/>
        </p:nvSpPr>
        <p:spPr>
          <a:xfrm>
            <a:off x="1147532" y="4054872"/>
            <a:ext cx="7838050" cy="445415"/>
          </a:xfrm>
          <a:prstGeom prst="snip2DiagRect">
            <a:avLst/>
          </a:prstGeom>
          <a:solidFill>
            <a:srgbClr val="009900"/>
          </a:solidFill>
          <a:ln>
            <a:solidFill>
              <a:srgbClr val="0099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083498" y="4087445"/>
            <a:ext cx="776084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7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آیا در جامعه ای که فرهنگ عمومی مردم، دینی باشد، قدرت نامشروع می تواند مقبولیت داشته باشد؟</a:t>
            </a:r>
            <a:endParaRPr lang="en-US" sz="17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147531" y="4571120"/>
            <a:ext cx="78057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b="1" dirty="0">
                <a:cs typeface="B Nazanin" panose="00000400000000000000" pitchFamily="2" charset="-78"/>
              </a:rPr>
              <a:t>خیر – زیرا در جامعه دینی قدرتی که بر خلاف حکم خداوند باشد با رضایت اجرا نمی شود .</a:t>
            </a:r>
            <a:endParaRPr lang="en-US" b="1" dirty="0">
              <a:latin typeface="BNazaninBold"/>
              <a:cs typeface="B Nazanin" panose="00000400000000000000" pitchFamily="2" charset="-78"/>
            </a:endParaRPr>
          </a:p>
        </p:txBody>
      </p:sp>
      <p:sp>
        <p:nvSpPr>
          <p:cNvPr id="12" name="Snip Diagonal Corner Rectangle 11"/>
          <p:cNvSpPr/>
          <p:nvPr/>
        </p:nvSpPr>
        <p:spPr>
          <a:xfrm>
            <a:off x="3453979" y="2828257"/>
            <a:ext cx="5521094" cy="445415"/>
          </a:xfrm>
          <a:prstGeom prst="snip2DiagRect">
            <a:avLst/>
          </a:prstGeom>
          <a:solidFill>
            <a:srgbClr val="CC0000"/>
          </a:solidFill>
          <a:ln>
            <a:solidFill>
              <a:srgbClr val="CC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026869" y="2801112"/>
            <a:ext cx="4799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cs typeface="B Nazanin" panose="00000400000000000000" pitchFamily="2" charset="-78"/>
              </a:rPr>
              <a:t>چه زمانی اقتدار و قدرت مقبولیت دارد اما مشروعیت ندارد؟</a:t>
            </a:r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63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3606</TotalTime>
  <Words>3172</Words>
  <Application>Microsoft Macintosh PowerPoint</Application>
  <PresentationFormat>On-screen Show (16:9)</PresentationFormat>
  <Paragraphs>356</Paragraphs>
  <Slides>32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맑은 고딕</vt:lpstr>
      <vt:lpstr>Adobe Arabic</vt:lpstr>
      <vt:lpstr>Agency FB</vt:lpstr>
      <vt:lpstr>Arial</vt:lpstr>
      <vt:lpstr>BNazanin</vt:lpstr>
      <vt:lpstr>BNazaninBold</vt:lpstr>
      <vt:lpstr>Calibri</vt:lpstr>
      <vt:lpstr>Wingdings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Microsoft Office User</cp:lastModifiedBy>
  <cp:revision>482</cp:revision>
  <dcterms:created xsi:type="dcterms:W3CDTF">2014-04-01T16:27:38Z</dcterms:created>
  <dcterms:modified xsi:type="dcterms:W3CDTF">2020-03-03T20:52:17Z</dcterms:modified>
</cp:coreProperties>
</file>