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40" r:id="rId1"/>
  </p:sldMasterIdLst>
  <p:notesMasterIdLst>
    <p:notesMasterId r:id="rId15"/>
  </p:notesMasterIdLst>
  <p:sldIdLst>
    <p:sldId id="256" r:id="rId2"/>
    <p:sldId id="257" r:id="rId3"/>
    <p:sldId id="258" r:id="rId4"/>
    <p:sldId id="259" r:id="rId5"/>
    <p:sldId id="260" r:id="rId6"/>
    <p:sldId id="261" r:id="rId7"/>
    <p:sldId id="262" r:id="rId8"/>
    <p:sldId id="264" r:id="rId9"/>
    <p:sldId id="265" r:id="rId10"/>
    <p:sldId id="266" r:id="rId11"/>
    <p:sldId id="267" r:id="rId12"/>
    <p:sldId id="270" r:id="rId13"/>
    <p:sldId id="269" r:id="rId14"/>
  </p:sldIdLst>
  <p:sldSz cx="12192000" cy="6858000"/>
  <p:notesSz cx="6858000" cy="9144000"/>
  <p:embeddedFontLst>
    <p:embeddedFont>
      <p:font typeface="Arial Black" panose="020B0A04020102020204" pitchFamily="34" charset="0"/>
      <p:bold r:id="rId16"/>
    </p:embeddedFont>
    <p:embeddedFont>
      <p:font typeface="B Koodak" panose="00000700000000000000" pitchFamily="2" charset="-78"/>
      <p:bold r:id="rId17"/>
    </p:embeddedFont>
    <p:embeddedFont>
      <p:font typeface="B Nazanin" panose="00000400000000000000" pitchFamily="2" charset="-78"/>
      <p:regular r:id="rId18"/>
      <p:bold r:id="rId19"/>
    </p:embeddedFont>
    <p:embeddedFont>
      <p:font typeface="B Titr" panose="00000700000000000000" pitchFamily="2" charset="-78"/>
      <p:bold r:id="rId20"/>
    </p:embeddedFont>
    <p:embeddedFont>
      <p:font typeface="Calibri" panose="020F0502020204030204" pitchFamily="34" charset="0"/>
      <p:regular r:id="rId21"/>
      <p:bold r:id="rId22"/>
      <p:italic r:id="rId23"/>
      <p:boldItalic r:id="rId24"/>
    </p:embeddedFont>
    <p:embeddedFont>
      <p:font typeface="Century Schoolbook" panose="02040604050505020304" pitchFamily="18" charset="0"/>
      <p:regular r:id="rId25"/>
      <p:bold r:id="rId26"/>
      <p:italic r:id="rId27"/>
      <p:boldItalic r:id="rId28"/>
    </p:embeddedFont>
    <p:embeddedFont>
      <p:font typeface="Rockwell" panose="02060603020205020403" pitchFamily="18" charset="0"/>
      <p:regular r:id="rId29"/>
      <p:bold r:id="rId30"/>
      <p:italic r:id="rId31"/>
      <p:boldItalic r:id="rId3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0E00C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7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font" Target="fonts/font17.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0A5295-EDA6-4D69-88FD-F845C16E2208}" type="datetimeFigureOut">
              <a:rPr lang="en-US" smtClean="0"/>
              <a:t>11/26/2019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07DDFB-5FA9-46FB-8B38-C19425682318}" type="slidenum">
              <a:rPr lang="en-US" smtClean="0"/>
              <a:t>‹#›</a:t>
            </a:fld>
            <a:endParaRPr lang="en-US"/>
          </a:p>
        </p:txBody>
      </p:sp>
    </p:spTree>
    <p:extLst>
      <p:ext uri="{BB962C8B-B14F-4D97-AF65-F5344CB8AC3E}">
        <p14:creationId xmlns:p14="http://schemas.microsoft.com/office/powerpoint/2010/main" val="929142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74424" y="3724074"/>
            <a:ext cx="8637072" cy="977621"/>
          </a:xfrm>
        </p:spPr>
        <p:txBody>
          <a:bodyPr tIns="91440" bIns="91440">
            <a:normAutofit/>
          </a:bodyPr>
          <a:lstStyle>
            <a:lvl1pPr marL="0" indent="0" algn="ctr">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EB4A4FA7-B0BC-4801-B3EB-20CDEC062871}" type="datetime1">
              <a:rPr lang="en-US" smtClean="0"/>
              <a:t>11/26/2019</a:t>
            </a:fld>
            <a:endParaRPr lang="en-US"/>
          </a:p>
        </p:txBody>
      </p:sp>
      <p:sp>
        <p:nvSpPr>
          <p:cNvPr id="5" name="Footer Placeholder 4"/>
          <p:cNvSpPr>
            <a:spLocks noGrp="1"/>
          </p:cNvSpPr>
          <p:nvPr>
            <p:ph type="ftr" sz="quarter" idx="11"/>
          </p:nvPr>
        </p:nvSpPr>
        <p:spPr>
          <a:xfrm>
            <a:off x="207264" y="6040203"/>
            <a:ext cx="4523762" cy="977620"/>
          </a:xfrm>
        </p:spPr>
        <p:txBody>
          <a:bodyPr/>
          <a:lstStyle>
            <a:lvl1pPr algn="l">
              <a:defRPr sz="3600" i="1" u="sng">
                <a:ln>
                  <a:solidFill>
                    <a:srgbClr val="FF0000"/>
                  </a:solidFill>
                </a:ln>
                <a:solidFill>
                  <a:srgbClr val="66FF33"/>
                </a:solidFill>
                <a:latin typeface="Arial Black" panose="020B0A04020102020204" pitchFamily="34" charset="0"/>
                <a:cs typeface="B Titr" panose="00000700000000000000" pitchFamily="2" charset="-78"/>
              </a:defRPr>
            </a:lvl1pPr>
          </a:lstStyle>
          <a:p>
            <a:r>
              <a:rPr lang="en-US" dirty="0"/>
              <a:t>AGILE</a:t>
            </a:r>
          </a:p>
        </p:txBody>
      </p:sp>
      <p:sp>
        <p:nvSpPr>
          <p:cNvPr id="6" name="Slide Number Placeholder 5"/>
          <p:cNvSpPr>
            <a:spLocks noGrp="1"/>
          </p:cNvSpPr>
          <p:nvPr>
            <p:ph type="sldNum" sz="quarter" idx="12"/>
          </p:nvPr>
        </p:nvSpPr>
        <p:spPr>
          <a:xfrm>
            <a:off x="10241280" y="6200028"/>
            <a:ext cx="1743456" cy="657971"/>
          </a:xfrm>
        </p:spPr>
        <p:txBody>
          <a:bodyPr/>
          <a:lstStyle>
            <a:lvl1pPr>
              <a:defRPr sz="3200" b="1" i="0" u="sng">
                <a:solidFill>
                  <a:schemeClr val="tx1"/>
                </a:solidFill>
                <a:cs typeface="B Titr" panose="00000700000000000000" pitchFamily="2" charset="-78"/>
              </a:defRPr>
            </a:lvl1pPr>
          </a:lstStyle>
          <a:p>
            <a:r>
              <a:rPr lang="fa-IR" dirty="0"/>
              <a:t>1/14</a:t>
            </a:r>
            <a:endParaRPr lang="en-US" dirty="0"/>
          </a:p>
        </p:txBody>
      </p:sp>
      <p:sp>
        <p:nvSpPr>
          <p:cNvPr id="7" name="Title 6">
            <a:extLst>
              <a:ext uri="{FF2B5EF4-FFF2-40B4-BE49-F238E27FC236}">
                <a16:creationId xmlns:a16="http://schemas.microsoft.com/office/drawing/2014/main" id="{BE78AA5D-777E-4E05-96F4-8BAF983D661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3054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6" repeatCount="indefinite" autoRev="1" fill="hold" grpId="0" nodeType="withEffect">
                                  <p:stCondLst>
                                    <p:cond delay="0"/>
                                  </p:stCondLst>
                                  <p:iterate type="lt">
                                    <p:tmPct val="20000"/>
                                  </p:iterate>
                                  <p:childTnLst>
                                    <p:animClr clrSpc="hsl" dir="cw">
                                      <p:cBhvr override="childStyle">
                                        <p:cTn id="6" dur="3000" fill="hold"/>
                                        <p:tgtEl>
                                          <p:spTgt spid="5"/>
                                        </p:tgtEl>
                                        <p:attrNameLst>
                                          <p:attrName>style.color</p:attrName>
                                        </p:attrNameLst>
                                      </p:cBhvr>
                                      <p:to>
                                        <a:srgbClr val="FFF529"/>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4EA173-0D88-47A3-9935-25CFAA77228F}" type="datetime1">
              <a:rPr lang="en-US" smtClean="0"/>
              <a:t>11/26/2019</a:t>
            </a:fld>
            <a:endParaRPr lang="en-US"/>
          </a:p>
        </p:txBody>
      </p:sp>
      <p:sp>
        <p:nvSpPr>
          <p:cNvPr id="5" name="Footer Placeholder 4"/>
          <p:cNvSpPr>
            <a:spLocks noGrp="1"/>
          </p:cNvSpPr>
          <p:nvPr>
            <p:ph type="ftr" sz="quarter" idx="11"/>
          </p:nvPr>
        </p:nvSpPr>
        <p:spPr/>
        <p:txBody>
          <a:bodyPr/>
          <a:lstStyle/>
          <a:p>
            <a:r>
              <a:rPr lang="en-US"/>
              <a:t>AGILE</a:t>
            </a:r>
          </a:p>
        </p:txBody>
      </p:sp>
      <p:sp>
        <p:nvSpPr>
          <p:cNvPr id="6" name="Slide Number Placeholder 5"/>
          <p:cNvSpPr>
            <a:spLocks noGrp="1"/>
          </p:cNvSpPr>
          <p:nvPr>
            <p:ph type="sldNum" sz="quarter" idx="12"/>
          </p:nvPr>
        </p:nvSpPr>
        <p:spPr/>
        <p:txBody>
          <a:bodyPr/>
          <a:lstStyle/>
          <a:p>
            <a:fld id="{8B2FB1C7-A4EC-413C-9065-ECB087A72E3A}" type="slidenum">
              <a:rPr lang="en-US" smtClean="0"/>
              <a:t>‹#›</a:t>
            </a:fld>
            <a:endParaRPr lang="en-US"/>
          </a:p>
        </p:txBody>
      </p:sp>
    </p:spTree>
    <p:extLst>
      <p:ext uri="{BB962C8B-B14F-4D97-AF65-F5344CB8AC3E}">
        <p14:creationId xmlns:p14="http://schemas.microsoft.com/office/powerpoint/2010/main" val="2555222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7052"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518654"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0AFE1D-44D5-4C96-B91E-8229F1279BF5}" type="datetime1">
              <a:rPr lang="en-US" smtClean="0"/>
              <a:t>11/26/2019</a:t>
            </a:fld>
            <a:endParaRPr lang="en-US"/>
          </a:p>
        </p:txBody>
      </p:sp>
      <p:sp>
        <p:nvSpPr>
          <p:cNvPr id="5" name="Footer Placeholder 4"/>
          <p:cNvSpPr>
            <a:spLocks noGrp="1"/>
          </p:cNvSpPr>
          <p:nvPr>
            <p:ph type="ftr" sz="quarter" idx="11"/>
          </p:nvPr>
        </p:nvSpPr>
        <p:spPr/>
        <p:txBody>
          <a:bodyPr/>
          <a:lstStyle/>
          <a:p>
            <a:r>
              <a:rPr lang="en-US"/>
              <a:t>AGILE</a:t>
            </a:r>
          </a:p>
        </p:txBody>
      </p:sp>
      <p:sp>
        <p:nvSpPr>
          <p:cNvPr id="6" name="Slide Number Placeholder 5"/>
          <p:cNvSpPr>
            <a:spLocks noGrp="1"/>
          </p:cNvSpPr>
          <p:nvPr>
            <p:ph type="sldNum" sz="quarter" idx="12"/>
          </p:nvPr>
        </p:nvSpPr>
        <p:spPr/>
        <p:txBody>
          <a:bodyPr/>
          <a:lstStyle/>
          <a:p>
            <a:fld id="{8B2FB1C7-A4EC-413C-9065-ECB087A72E3A}" type="slidenum">
              <a:rPr lang="en-US" smtClean="0"/>
              <a:t>‹#›</a:t>
            </a:fld>
            <a:endParaRPr lang="en-US"/>
          </a:p>
        </p:txBody>
      </p:sp>
    </p:spTree>
    <p:extLst>
      <p:ext uri="{BB962C8B-B14F-4D97-AF65-F5344CB8AC3E}">
        <p14:creationId xmlns:p14="http://schemas.microsoft.com/office/powerpoint/2010/main" val="4081072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C78426-7D91-442C-924F-ABEAF37D9246}" type="datetime1">
              <a:rPr lang="en-US" smtClean="0"/>
              <a:t>11/26/2019</a:t>
            </a:fld>
            <a:endParaRPr lang="en-US"/>
          </a:p>
        </p:txBody>
      </p:sp>
      <p:sp>
        <p:nvSpPr>
          <p:cNvPr id="5" name="Footer Placeholder 4"/>
          <p:cNvSpPr>
            <a:spLocks noGrp="1"/>
          </p:cNvSpPr>
          <p:nvPr>
            <p:ph type="ftr" sz="quarter" idx="11"/>
          </p:nvPr>
        </p:nvSpPr>
        <p:spPr/>
        <p:txBody>
          <a:bodyPr/>
          <a:lstStyle/>
          <a:p>
            <a:r>
              <a:rPr lang="en-US"/>
              <a:t>AGILE</a:t>
            </a:r>
          </a:p>
        </p:txBody>
      </p:sp>
      <p:sp>
        <p:nvSpPr>
          <p:cNvPr id="6" name="Slide Number Placeholder 5"/>
          <p:cNvSpPr>
            <a:spLocks noGrp="1"/>
          </p:cNvSpPr>
          <p:nvPr>
            <p:ph type="sldNum" sz="quarter" idx="12"/>
          </p:nvPr>
        </p:nvSpPr>
        <p:spPr/>
        <p:txBody>
          <a:bodyPr/>
          <a:lstStyle/>
          <a:p>
            <a:fld id="{8B2FB1C7-A4EC-413C-9065-ECB087A72E3A}" type="slidenum">
              <a:rPr lang="en-US" smtClean="0"/>
              <a:t>‹#›</a:t>
            </a:fld>
            <a:endParaRPr lang="en-US"/>
          </a:p>
        </p:txBody>
      </p:sp>
    </p:spTree>
    <p:extLst>
      <p:ext uri="{BB962C8B-B14F-4D97-AF65-F5344CB8AC3E}">
        <p14:creationId xmlns:p14="http://schemas.microsoft.com/office/powerpoint/2010/main" val="1266164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969007"/>
          </a:xfrm>
        </p:spPr>
        <p:txBody>
          <a:bodyPr anchor="b">
            <a:normAutofit/>
          </a:bodyPr>
          <a:lstStyle>
            <a:lvl1pPr algn="ctr">
              <a:defRPr sz="3600"/>
            </a:lvl1pPr>
          </a:lstStyle>
          <a:p>
            <a:r>
              <a:rPr lang="en-US"/>
              <a:t>Click to edit Master title style</a:t>
            </a:r>
            <a:endParaRPr lang="en-US" dirty="0"/>
          </a:p>
        </p:txBody>
      </p:sp>
      <p:sp>
        <p:nvSpPr>
          <p:cNvPr id="3" name="Text Placeholder 2"/>
          <p:cNvSpPr>
            <a:spLocks noGrp="1"/>
          </p:cNvSpPr>
          <p:nvPr>
            <p:ph type="body" idx="1"/>
          </p:nvPr>
        </p:nvSpPr>
        <p:spPr>
          <a:xfrm>
            <a:off x="1774423" y="3725137"/>
            <a:ext cx="8643154" cy="1093987"/>
          </a:xfrm>
        </p:spPr>
        <p:txBody>
          <a:bodyPr tIns="91440">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4515D8-56BF-41D6-A765-771E5AA079BB}" type="datetime1">
              <a:rPr lang="en-US" smtClean="0"/>
              <a:t>11/26/2019</a:t>
            </a:fld>
            <a:endParaRPr lang="en-US"/>
          </a:p>
        </p:txBody>
      </p:sp>
      <p:sp>
        <p:nvSpPr>
          <p:cNvPr id="5" name="Footer Placeholder 4"/>
          <p:cNvSpPr>
            <a:spLocks noGrp="1"/>
          </p:cNvSpPr>
          <p:nvPr>
            <p:ph type="ftr" sz="quarter" idx="11"/>
          </p:nvPr>
        </p:nvSpPr>
        <p:spPr/>
        <p:txBody>
          <a:bodyPr/>
          <a:lstStyle/>
          <a:p>
            <a:r>
              <a:rPr lang="en-US"/>
              <a:t>AGILE</a:t>
            </a:r>
          </a:p>
        </p:txBody>
      </p:sp>
      <p:sp>
        <p:nvSpPr>
          <p:cNvPr id="6" name="Slide Number Placeholder 5"/>
          <p:cNvSpPr>
            <a:spLocks noGrp="1"/>
          </p:cNvSpPr>
          <p:nvPr>
            <p:ph type="sldNum" sz="quarter" idx="12"/>
          </p:nvPr>
        </p:nvSpPr>
        <p:spPr/>
        <p:txBody>
          <a:bodyPr/>
          <a:lstStyle/>
          <a:p>
            <a:fld id="{8B2FB1C7-A4EC-413C-9065-ECB087A72E3A}" type="slidenum">
              <a:rPr lang="en-US" smtClean="0"/>
              <a:t>‹#›</a:t>
            </a:fld>
            <a:endParaRPr lang="en-US"/>
          </a:p>
        </p:txBody>
      </p:sp>
    </p:spTree>
    <p:extLst>
      <p:ext uri="{BB962C8B-B14F-4D97-AF65-F5344CB8AC3E}">
        <p14:creationId xmlns:p14="http://schemas.microsoft.com/office/powerpoint/2010/main" val="187567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293577"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488654"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4140" y="2017343"/>
            <a:ext cx="4488654"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A3509E1-F830-467D-8BA3-2CDCF2DF811E}" type="datetime1">
              <a:rPr lang="en-US" smtClean="0"/>
              <a:t>11/26/2019</a:t>
            </a:fld>
            <a:endParaRPr lang="en-US"/>
          </a:p>
        </p:txBody>
      </p:sp>
      <p:sp>
        <p:nvSpPr>
          <p:cNvPr id="6" name="Footer Placeholder 5"/>
          <p:cNvSpPr>
            <a:spLocks noGrp="1"/>
          </p:cNvSpPr>
          <p:nvPr>
            <p:ph type="ftr" sz="quarter" idx="11"/>
          </p:nvPr>
        </p:nvSpPr>
        <p:spPr/>
        <p:txBody>
          <a:bodyPr/>
          <a:lstStyle/>
          <a:p>
            <a:r>
              <a:rPr lang="en-US"/>
              <a:t>AGILE</a:t>
            </a:r>
          </a:p>
        </p:txBody>
      </p:sp>
      <p:sp>
        <p:nvSpPr>
          <p:cNvPr id="7" name="Slide Number Placeholder 6"/>
          <p:cNvSpPr>
            <a:spLocks noGrp="1"/>
          </p:cNvSpPr>
          <p:nvPr>
            <p:ph type="sldNum" sz="quarter" idx="12"/>
          </p:nvPr>
        </p:nvSpPr>
        <p:spPr/>
        <p:txBody>
          <a:bodyPr/>
          <a:lstStyle/>
          <a:p>
            <a:fld id="{8B2FB1C7-A4EC-413C-9065-ECB087A72E3A}" type="slidenum">
              <a:rPr lang="en-US" smtClean="0"/>
              <a:t>‹#›</a:t>
            </a:fld>
            <a:endParaRPr lang="en-US"/>
          </a:p>
        </p:txBody>
      </p:sp>
    </p:spTree>
    <p:extLst>
      <p:ext uri="{BB962C8B-B14F-4D97-AF65-F5344CB8AC3E}">
        <p14:creationId xmlns:p14="http://schemas.microsoft.com/office/powerpoint/2010/main" val="330152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295603"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48879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488794"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56025" y="2023003"/>
            <a:ext cx="448879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56025" y="2821491"/>
            <a:ext cx="4488794"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F6F3200-C020-4E20-9A8D-3C7F8374CA3A}" type="datetime1">
              <a:rPr lang="en-US" smtClean="0"/>
              <a:t>11/26/2019</a:t>
            </a:fld>
            <a:endParaRPr lang="en-US"/>
          </a:p>
        </p:txBody>
      </p:sp>
      <p:sp>
        <p:nvSpPr>
          <p:cNvPr id="8" name="Footer Placeholder 7"/>
          <p:cNvSpPr>
            <a:spLocks noGrp="1"/>
          </p:cNvSpPr>
          <p:nvPr>
            <p:ph type="ftr" sz="quarter" idx="11"/>
          </p:nvPr>
        </p:nvSpPr>
        <p:spPr/>
        <p:txBody>
          <a:bodyPr/>
          <a:lstStyle/>
          <a:p>
            <a:r>
              <a:rPr lang="en-US"/>
              <a:t>AGILE</a:t>
            </a:r>
          </a:p>
        </p:txBody>
      </p:sp>
      <p:sp>
        <p:nvSpPr>
          <p:cNvPr id="9" name="Slide Number Placeholder 8"/>
          <p:cNvSpPr>
            <a:spLocks noGrp="1"/>
          </p:cNvSpPr>
          <p:nvPr>
            <p:ph type="sldNum" sz="quarter" idx="12"/>
          </p:nvPr>
        </p:nvSpPr>
        <p:spPr/>
        <p:txBody>
          <a:bodyPr/>
          <a:lstStyle/>
          <a:p>
            <a:fld id="{8B2FB1C7-A4EC-413C-9065-ECB087A72E3A}" type="slidenum">
              <a:rPr lang="en-US" smtClean="0"/>
              <a:t>‹#›</a:t>
            </a:fld>
            <a:endParaRPr lang="en-US"/>
          </a:p>
        </p:txBody>
      </p:sp>
    </p:spTree>
    <p:extLst>
      <p:ext uri="{BB962C8B-B14F-4D97-AF65-F5344CB8AC3E}">
        <p14:creationId xmlns:p14="http://schemas.microsoft.com/office/powerpoint/2010/main" val="492345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82C3B75-26DB-4C60-9241-622611BA22DE}" type="datetime1">
              <a:rPr lang="en-US" smtClean="0"/>
              <a:t>11/26/2019</a:t>
            </a:fld>
            <a:endParaRPr lang="en-US"/>
          </a:p>
        </p:txBody>
      </p:sp>
      <p:sp>
        <p:nvSpPr>
          <p:cNvPr id="4" name="Footer Placeholder 3"/>
          <p:cNvSpPr>
            <a:spLocks noGrp="1"/>
          </p:cNvSpPr>
          <p:nvPr>
            <p:ph type="ftr" sz="quarter" idx="11"/>
          </p:nvPr>
        </p:nvSpPr>
        <p:spPr/>
        <p:txBody>
          <a:bodyPr/>
          <a:lstStyle/>
          <a:p>
            <a:r>
              <a:rPr lang="en-US"/>
              <a:t>AGILE</a:t>
            </a:r>
          </a:p>
        </p:txBody>
      </p:sp>
      <p:sp>
        <p:nvSpPr>
          <p:cNvPr id="5" name="Slide Number Placeholder 4"/>
          <p:cNvSpPr>
            <a:spLocks noGrp="1"/>
          </p:cNvSpPr>
          <p:nvPr>
            <p:ph type="sldNum" sz="quarter" idx="12"/>
          </p:nvPr>
        </p:nvSpPr>
        <p:spPr/>
        <p:txBody>
          <a:bodyPr/>
          <a:lstStyle/>
          <a:p>
            <a:fld id="{8B2FB1C7-A4EC-413C-9065-ECB087A72E3A}" type="slidenum">
              <a:rPr lang="en-US" smtClean="0"/>
              <a:t>‹#›</a:t>
            </a:fld>
            <a:endParaRPr lang="en-US"/>
          </a:p>
        </p:txBody>
      </p:sp>
    </p:spTree>
    <p:extLst>
      <p:ext uri="{BB962C8B-B14F-4D97-AF65-F5344CB8AC3E}">
        <p14:creationId xmlns:p14="http://schemas.microsoft.com/office/powerpoint/2010/main" val="799062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3FE3FE-AAA0-4E69-8E58-295DB69C4421}" type="datetime1">
              <a:rPr lang="en-US" smtClean="0"/>
              <a:t>11/26/2019</a:t>
            </a:fld>
            <a:endParaRPr lang="en-US"/>
          </a:p>
        </p:txBody>
      </p:sp>
      <p:sp>
        <p:nvSpPr>
          <p:cNvPr id="3" name="Footer Placeholder 2"/>
          <p:cNvSpPr>
            <a:spLocks noGrp="1"/>
          </p:cNvSpPr>
          <p:nvPr>
            <p:ph type="ftr" sz="quarter" idx="11"/>
          </p:nvPr>
        </p:nvSpPr>
        <p:spPr/>
        <p:txBody>
          <a:bodyPr/>
          <a:lstStyle/>
          <a:p>
            <a:r>
              <a:rPr lang="en-US"/>
              <a:t>AGILE</a:t>
            </a:r>
          </a:p>
        </p:txBody>
      </p:sp>
      <p:sp>
        <p:nvSpPr>
          <p:cNvPr id="4" name="Slide Number Placeholder 3"/>
          <p:cNvSpPr>
            <a:spLocks noGrp="1"/>
          </p:cNvSpPr>
          <p:nvPr>
            <p:ph type="sldNum" sz="quarter" idx="12"/>
          </p:nvPr>
        </p:nvSpPr>
        <p:spPr/>
        <p:txBody>
          <a:bodyPr/>
          <a:lstStyle/>
          <a:p>
            <a:fld id="{8B2FB1C7-A4EC-413C-9065-ECB087A72E3A}" type="slidenum">
              <a:rPr lang="en-US" smtClean="0"/>
              <a:t>‹#›</a:t>
            </a:fld>
            <a:endParaRPr lang="en-US"/>
          </a:p>
        </p:txBody>
      </p:sp>
    </p:spTree>
    <p:extLst>
      <p:ext uri="{BB962C8B-B14F-4D97-AF65-F5344CB8AC3E}">
        <p14:creationId xmlns:p14="http://schemas.microsoft.com/office/powerpoint/2010/main" val="734404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2961967" cy="2406518"/>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3032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2961967"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443F0EF-A204-4FD5-A2FD-855A24E9F0A1}" type="datetime1">
              <a:rPr lang="en-US" smtClean="0"/>
              <a:t>11/26/2019</a:t>
            </a:fld>
            <a:endParaRPr lang="en-US"/>
          </a:p>
        </p:txBody>
      </p:sp>
      <p:sp>
        <p:nvSpPr>
          <p:cNvPr id="6" name="Footer Placeholder 5"/>
          <p:cNvSpPr>
            <a:spLocks noGrp="1"/>
          </p:cNvSpPr>
          <p:nvPr>
            <p:ph type="ftr" sz="quarter" idx="11"/>
          </p:nvPr>
        </p:nvSpPr>
        <p:spPr/>
        <p:txBody>
          <a:bodyPr/>
          <a:lstStyle/>
          <a:p>
            <a:r>
              <a:rPr lang="en-US"/>
              <a:t>AGILE</a:t>
            </a:r>
          </a:p>
        </p:txBody>
      </p:sp>
      <p:sp>
        <p:nvSpPr>
          <p:cNvPr id="7" name="Slide Number Placeholder 6"/>
          <p:cNvSpPr>
            <a:spLocks noGrp="1"/>
          </p:cNvSpPr>
          <p:nvPr>
            <p:ph type="sldNum" sz="quarter" idx="12"/>
          </p:nvPr>
        </p:nvSpPr>
        <p:spPr/>
        <p:txBody>
          <a:bodyPr/>
          <a:lstStyle/>
          <a:p>
            <a:fld id="{8B2FB1C7-A4EC-413C-9065-ECB087A72E3A}" type="slidenum">
              <a:rPr lang="en-US" smtClean="0"/>
              <a:t>‹#›</a:t>
            </a:fld>
            <a:endParaRPr lang="en-US"/>
          </a:p>
        </p:txBody>
      </p:sp>
    </p:spTree>
    <p:extLst>
      <p:ext uri="{BB962C8B-B14F-4D97-AF65-F5344CB8AC3E}">
        <p14:creationId xmlns:p14="http://schemas.microsoft.com/office/powerpoint/2010/main" val="433184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2"/>
            <a:ext cx="5532328" cy="1922299"/>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a:r>
              <a:rPr lang="en-US"/>
              <a:t>Click icon to add picture</a:t>
            </a:r>
            <a:endParaRPr lang="en-US" dirty="0"/>
          </a:p>
        </p:txBody>
      </p:sp>
      <p:sp>
        <p:nvSpPr>
          <p:cNvPr id="4" name="Text Placeholder 3"/>
          <p:cNvSpPr>
            <a:spLocks noGrp="1"/>
          </p:cNvSpPr>
          <p:nvPr>
            <p:ph type="body" sz="half" idx="2"/>
          </p:nvPr>
        </p:nvSpPr>
        <p:spPr>
          <a:xfrm>
            <a:off x="1450329" y="3059600"/>
            <a:ext cx="5524404" cy="2090134"/>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FB7F16E-AD28-49AA-9BE8-86C3AF984100}" type="datetime1">
              <a:rPr lang="en-US" smtClean="0"/>
              <a:t>11/26/2019</a:t>
            </a:fld>
            <a:endParaRPr lang="en-US"/>
          </a:p>
        </p:txBody>
      </p:sp>
      <p:sp>
        <p:nvSpPr>
          <p:cNvPr id="6" name="Footer Placeholder 5"/>
          <p:cNvSpPr>
            <a:spLocks noGrp="1"/>
          </p:cNvSpPr>
          <p:nvPr>
            <p:ph type="ftr" sz="quarter" idx="11"/>
          </p:nvPr>
        </p:nvSpPr>
        <p:spPr>
          <a:xfrm>
            <a:off x="1447382" y="318640"/>
            <a:ext cx="5541004" cy="320931"/>
          </a:xfrm>
        </p:spPr>
        <p:txBody>
          <a:bodyPr/>
          <a:lstStyle/>
          <a:p>
            <a:r>
              <a:rPr lang="en-US"/>
              <a:t>AGILE</a:t>
            </a:r>
          </a:p>
        </p:txBody>
      </p:sp>
      <p:sp>
        <p:nvSpPr>
          <p:cNvPr id="7" name="Slide Number Placeholder 6"/>
          <p:cNvSpPr>
            <a:spLocks noGrp="1"/>
          </p:cNvSpPr>
          <p:nvPr>
            <p:ph type="sldNum" sz="quarter" idx="12"/>
          </p:nvPr>
        </p:nvSpPr>
        <p:spPr/>
        <p:txBody>
          <a:bodyPr/>
          <a:lstStyle/>
          <a:p>
            <a:fld id="{8B2FB1C7-A4EC-413C-9065-ECB087A72E3A}" type="slidenum">
              <a:rPr lang="en-US" smtClean="0"/>
              <a:t>‹#›</a:t>
            </a:fld>
            <a:endParaRPr lang="en-US"/>
          </a:p>
        </p:txBody>
      </p:sp>
    </p:spTree>
    <p:extLst>
      <p:ext uri="{BB962C8B-B14F-4D97-AF65-F5344CB8AC3E}">
        <p14:creationId xmlns:p14="http://schemas.microsoft.com/office/powerpoint/2010/main" val="3237493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1579" y="804519"/>
            <a:ext cx="9291215" cy="104923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29121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42079"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58E737F-C743-4A14-AAB6-5436AEB82C6B}" type="datetime1">
              <a:rPr lang="en-US" smtClean="0"/>
              <a:t>11/26/2019</a:t>
            </a:fld>
            <a:endParaRPr lang="en-US"/>
          </a:p>
        </p:txBody>
      </p:sp>
      <p:sp>
        <p:nvSpPr>
          <p:cNvPr id="5" name="Footer Placeholder 4"/>
          <p:cNvSpPr>
            <a:spLocks noGrp="1"/>
          </p:cNvSpPr>
          <p:nvPr>
            <p:ph type="ftr" sz="quarter" idx="3"/>
          </p:nvPr>
        </p:nvSpPr>
        <p:spPr>
          <a:xfrm>
            <a:off x="1451579" y="329307"/>
            <a:ext cx="5626774" cy="309201"/>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AGILE</a:t>
            </a:r>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8B2FB1C7-A4EC-413C-9065-ECB087A72E3A}" type="slidenum">
              <a:rPr lang="en-US" smtClean="0"/>
              <a:t>‹#›</a:t>
            </a:fld>
            <a:endParaRPr lang="en-US"/>
          </a:p>
        </p:txBody>
      </p:sp>
      <p:sp>
        <p:nvSpPr>
          <p:cNvPr id="9" name="Rectangle 8"/>
          <p:cNvSpPr/>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2" name="Straight Connector 11"/>
          <p:cNvCxnSpPr/>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5533473"/>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hdr="0" dt="0"/>
  <p:txStyles>
    <p:title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G:\Program Files\C_C++_Programming_jafarnezhad[NoavaranGermi.ir]\22270.jpg">
            <a:extLst>
              <a:ext uri="{FF2B5EF4-FFF2-40B4-BE49-F238E27FC236}">
                <a16:creationId xmlns:a16="http://schemas.microsoft.com/office/drawing/2014/main" id="{BDBF4A6D-ADA3-4129-B662-1C8B3A4E71AE}"/>
              </a:ext>
            </a:extLst>
          </p:cNvPr>
          <p:cNvPicPr>
            <a:picLocks noChangeAspect="1" noChangeArrowheads="1"/>
          </p:cNvPicPr>
          <p:nvPr/>
        </p:nvPicPr>
        <p:blipFill>
          <a:blip r:embed="rId2" cstate="print"/>
          <a:srcRect/>
          <a:stretch>
            <a:fillRect/>
          </a:stretch>
        </p:blipFill>
        <p:spPr bwMode="auto">
          <a:xfrm>
            <a:off x="4926555" y="305800"/>
            <a:ext cx="2338890" cy="1820565"/>
          </a:xfrm>
          <a:prstGeom prst="rect">
            <a:avLst/>
          </a:prstGeom>
          <a:noFill/>
          <a:ln>
            <a:solidFill>
              <a:sysClr val="window" lastClr="FFFFFF"/>
            </a:solidFill>
          </a:ln>
        </p:spPr>
      </p:pic>
      <p:sp>
        <p:nvSpPr>
          <p:cNvPr id="6" name="Rectangle 5">
            <a:extLst>
              <a:ext uri="{FF2B5EF4-FFF2-40B4-BE49-F238E27FC236}">
                <a16:creationId xmlns:a16="http://schemas.microsoft.com/office/drawing/2014/main" id="{65C3BF47-7026-463F-B409-7723D50ACED6}"/>
              </a:ext>
            </a:extLst>
          </p:cNvPr>
          <p:cNvSpPr/>
          <p:nvPr/>
        </p:nvSpPr>
        <p:spPr>
          <a:xfrm>
            <a:off x="1074826" y="3198167"/>
            <a:ext cx="5047279" cy="400110"/>
          </a:xfrm>
          <a:prstGeom prst="rect">
            <a:avLst/>
          </a:prstGeom>
        </p:spPr>
        <p:txBody>
          <a:bodyPr wrap="none">
            <a:spAutoFit/>
          </a:bodyPr>
          <a:lstStyle/>
          <a:p>
            <a:pPr lvl="0" algn="l"/>
            <a:r>
              <a:rPr lang="en-US" sz="2000" b="1" dirty="0">
                <a:solidFill>
                  <a:srgbClr val="339933"/>
                </a:solidFill>
                <a:latin typeface="Arial Black" panose="020B0A04020102020204" pitchFamily="34" charset="0"/>
                <a:cs typeface="B Titr" panose="00000700000000000000" pitchFamily="2" charset="-78"/>
              </a:rPr>
              <a:t>Agile Software Development</a:t>
            </a:r>
            <a:r>
              <a:rPr lang="fa-IR" sz="2000" b="1" dirty="0">
                <a:solidFill>
                  <a:srgbClr val="339933"/>
                </a:solidFill>
                <a:latin typeface="Arial Black" panose="020B0A04020102020204" pitchFamily="34" charset="0"/>
                <a:cs typeface="B Titr" panose="00000700000000000000" pitchFamily="2" charset="-78"/>
              </a:rPr>
              <a:t> موضوع : </a:t>
            </a:r>
            <a:endParaRPr lang="en-US" sz="2000" b="1" dirty="0">
              <a:solidFill>
                <a:srgbClr val="339933"/>
              </a:solidFill>
              <a:latin typeface="Arial Black" panose="020B0A04020102020204" pitchFamily="34" charset="0"/>
              <a:cs typeface="B Titr" panose="00000700000000000000" pitchFamily="2" charset="-78"/>
            </a:endParaRPr>
          </a:p>
        </p:txBody>
      </p:sp>
      <p:pic>
        <p:nvPicPr>
          <p:cNvPr id="7" name="Picture 3" descr="G:\Program Files\C_C++_Programming_jafarnezhad[NoavaranGermi.ir]\islamic-azad-university-phd-news.png">
            <a:extLst>
              <a:ext uri="{FF2B5EF4-FFF2-40B4-BE49-F238E27FC236}">
                <a16:creationId xmlns:a16="http://schemas.microsoft.com/office/drawing/2014/main" id="{14E0506E-579C-4D1F-858F-03F338CFA8B0}"/>
              </a:ext>
            </a:extLst>
          </p:cNvPr>
          <p:cNvPicPr>
            <a:picLocks noChangeAspect="1" noChangeArrowheads="1"/>
          </p:cNvPicPr>
          <p:nvPr/>
        </p:nvPicPr>
        <p:blipFill>
          <a:blip r:embed="rId3" cstate="print"/>
          <a:srcRect/>
          <a:stretch>
            <a:fillRect/>
          </a:stretch>
        </p:blipFill>
        <p:spPr bwMode="auto">
          <a:xfrm>
            <a:off x="10258471" y="707662"/>
            <a:ext cx="1115342" cy="1644727"/>
          </a:xfrm>
          <a:prstGeom prst="rect">
            <a:avLst/>
          </a:prstGeom>
          <a:noFill/>
        </p:spPr>
      </p:pic>
      <p:sp>
        <p:nvSpPr>
          <p:cNvPr id="8" name="Rectangle 7">
            <a:extLst>
              <a:ext uri="{FF2B5EF4-FFF2-40B4-BE49-F238E27FC236}">
                <a16:creationId xmlns:a16="http://schemas.microsoft.com/office/drawing/2014/main" id="{19D4C425-9C53-4B92-B59C-9CDD858497FF}"/>
              </a:ext>
            </a:extLst>
          </p:cNvPr>
          <p:cNvSpPr/>
          <p:nvPr/>
        </p:nvSpPr>
        <p:spPr>
          <a:xfrm>
            <a:off x="8370926" y="4439246"/>
            <a:ext cx="2217275" cy="584775"/>
          </a:xfrm>
          <a:prstGeom prst="rect">
            <a:avLst/>
          </a:prstGeom>
        </p:spPr>
        <p:txBody>
          <a:bodyPr wrap="none">
            <a:spAutoFit/>
          </a:bodyPr>
          <a:lstStyle/>
          <a:p>
            <a:pPr algn="r"/>
            <a:r>
              <a:rPr lang="fa-IR" sz="3200" dirty="0">
                <a:solidFill>
                  <a:prstClr val="black"/>
                </a:solidFill>
                <a:latin typeface="Century Schoolbook" panose="02040604050505020304"/>
                <a:cs typeface="B Titr" panose="00000700000000000000" pitchFamily="2" charset="-78"/>
              </a:rPr>
              <a:t>فرهاد شعباني </a:t>
            </a:r>
          </a:p>
        </p:txBody>
      </p:sp>
      <p:sp>
        <p:nvSpPr>
          <p:cNvPr id="9" name="Rectangle 8">
            <a:extLst>
              <a:ext uri="{FF2B5EF4-FFF2-40B4-BE49-F238E27FC236}">
                <a16:creationId xmlns:a16="http://schemas.microsoft.com/office/drawing/2014/main" id="{E5AEEAC8-B7AA-49ED-8F3E-1C9674538E7E}"/>
              </a:ext>
            </a:extLst>
          </p:cNvPr>
          <p:cNvSpPr/>
          <p:nvPr/>
        </p:nvSpPr>
        <p:spPr>
          <a:xfrm>
            <a:off x="938977" y="4440506"/>
            <a:ext cx="5318975" cy="584775"/>
          </a:xfrm>
          <a:prstGeom prst="rect">
            <a:avLst/>
          </a:prstGeom>
        </p:spPr>
        <p:txBody>
          <a:bodyPr wrap="square">
            <a:spAutoFit/>
          </a:bodyPr>
          <a:lstStyle/>
          <a:p>
            <a:r>
              <a:rPr lang="fa-IR" sz="3200" b="1" dirty="0">
                <a:solidFill>
                  <a:prstClr val="black"/>
                </a:solidFill>
                <a:latin typeface="Century Schoolbook" panose="02040604050505020304"/>
                <a:cs typeface="B Titr" panose="00000700000000000000" pitchFamily="2" charset="-78"/>
              </a:rPr>
              <a:t>دانشجوي کارشناسی ارشد کامپیوتر</a:t>
            </a:r>
            <a:endParaRPr lang="en-US" sz="3200" b="1" dirty="0">
              <a:solidFill>
                <a:prstClr val="black"/>
              </a:solidFill>
              <a:latin typeface="Century Schoolbook" panose="02040604050505020304"/>
              <a:cs typeface="B Titr" panose="00000700000000000000" pitchFamily="2" charset="-78"/>
            </a:endParaRPr>
          </a:p>
        </p:txBody>
      </p:sp>
      <p:sp>
        <p:nvSpPr>
          <p:cNvPr id="10" name="Rectangle 9">
            <a:extLst>
              <a:ext uri="{FF2B5EF4-FFF2-40B4-BE49-F238E27FC236}">
                <a16:creationId xmlns:a16="http://schemas.microsoft.com/office/drawing/2014/main" id="{2839443E-3248-4170-85F0-4F8CF7D8B8B8}"/>
              </a:ext>
            </a:extLst>
          </p:cNvPr>
          <p:cNvSpPr/>
          <p:nvPr/>
        </p:nvSpPr>
        <p:spPr>
          <a:xfrm>
            <a:off x="588493" y="5577526"/>
            <a:ext cx="1409360" cy="461665"/>
          </a:xfrm>
          <a:prstGeom prst="rect">
            <a:avLst/>
          </a:prstGeom>
        </p:spPr>
        <p:txBody>
          <a:bodyPr wrap="none">
            <a:spAutoFit/>
          </a:bodyPr>
          <a:lstStyle/>
          <a:p>
            <a:r>
              <a:rPr lang="fa-IR" sz="2400" b="1" dirty="0">
                <a:solidFill>
                  <a:srgbClr val="333399"/>
                </a:solidFill>
                <a:latin typeface="Century Schoolbook" panose="02040604050505020304"/>
                <a:cs typeface="B Koodak" panose="00000700000000000000" pitchFamily="2" charset="-78"/>
              </a:rPr>
              <a:t>پاییز 1398</a:t>
            </a:r>
            <a:endParaRPr lang="en-US" sz="2400" b="1" dirty="0">
              <a:solidFill>
                <a:srgbClr val="333399"/>
              </a:solidFill>
              <a:latin typeface="Century Schoolbook" panose="02040604050505020304"/>
              <a:cs typeface="B Koodak" panose="00000700000000000000" pitchFamily="2" charset="-78"/>
            </a:endParaRPr>
          </a:p>
        </p:txBody>
      </p:sp>
      <p:pic>
        <p:nvPicPr>
          <p:cNvPr id="12" name="Picture 11">
            <a:extLst>
              <a:ext uri="{FF2B5EF4-FFF2-40B4-BE49-F238E27FC236}">
                <a16:creationId xmlns:a16="http://schemas.microsoft.com/office/drawing/2014/main" id="{436813AE-6EB4-4688-B29B-B23E0C7601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764" y="433566"/>
            <a:ext cx="2533046" cy="21929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Rectangle 12">
            <a:extLst>
              <a:ext uri="{FF2B5EF4-FFF2-40B4-BE49-F238E27FC236}">
                <a16:creationId xmlns:a16="http://schemas.microsoft.com/office/drawing/2014/main" id="{32BA3A15-908B-44C8-99F9-C06059DF93D3}"/>
              </a:ext>
            </a:extLst>
          </p:cNvPr>
          <p:cNvSpPr/>
          <p:nvPr/>
        </p:nvSpPr>
        <p:spPr>
          <a:xfrm>
            <a:off x="7969879" y="2736502"/>
            <a:ext cx="3820278" cy="461665"/>
          </a:xfrm>
          <a:prstGeom prst="rect">
            <a:avLst/>
          </a:prstGeom>
        </p:spPr>
        <p:txBody>
          <a:bodyPr wrap="none">
            <a:spAutoFit/>
          </a:bodyPr>
          <a:lstStyle/>
          <a:p>
            <a:pPr lvl="0" algn="r"/>
            <a:r>
              <a:rPr lang="fa-IR" sz="2400" dirty="0">
                <a:solidFill>
                  <a:srgbClr val="FF0000"/>
                </a:solidFill>
                <a:latin typeface="Century Schoolbook" panose="02040604050505020304"/>
                <a:cs typeface="B Titr" panose="00000700000000000000" pitchFamily="2" charset="-78"/>
              </a:rPr>
              <a:t>استاد ارجمند : آقای دکتر اکبرپور</a:t>
            </a:r>
            <a:endParaRPr lang="en-US" sz="2400" dirty="0">
              <a:solidFill>
                <a:srgbClr val="FF0000"/>
              </a:solidFill>
              <a:latin typeface="Century Schoolbook" panose="02040604050505020304"/>
              <a:cs typeface="B Titr" panose="00000700000000000000" pitchFamily="2" charset="-78"/>
            </a:endParaRPr>
          </a:p>
        </p:txBody>
      </p:sp>
      <p:sp>
        <p:nvSpPr>
          <p:cNvPr id="11" name="Footer Placeholder 10">
            <a:extLst>
              <a:ext uri="{FF2B5EF4-FFF2-40B4-BE49-F238E27FC236}">
                <a16:creationId xmlns:a16="http://schemas.microsoft.com/office/drawing/2014/main" id="{B3E40C56-DA7F-4C12-87EB-8A62F0FE7ECB}"/>
              </a:ext>
            </a:extLst>
          </p:cNvPr>
          <p:cNvSpPr>
            <a:spLocks noGrp="1"/>
          </p:cNvSpPr>
          <p:nvPr>
            <p:ph type="ftr" sz="quarter" idx="11"/>
          </p:nvPr>
        </p:nvSpPr>
        <p:spPr/>
        <p:txBody>
          <a:bodyPr/>
          <a:lstStyle/>
          <a:p>
            <a:r>
              <a:rPr lang="en-US" dirty="0"/>
              <a:t>AGILE</a:t>
            </a:r>
          </a:p>
        </p:txBody>
      </p:sp>
      <p:sp>
        <p:nvSpPr>
          <p:cNvPr id="2" name="Slide Number Placeholder 1">
            <a:extLst>
              <a:ext uri="{FF2B5EF4-FFF2-40B4-BE49-F238E27FC236}">
                <a16:creationId xmlns:a16="http://schemas.microsoft.com/office/drawing/2014/main" id="{938598B3-5D4D-43BC-8FF3-1670F02AF35B}"/>
              </a:ext>
            </a:extLst>
          </p:cNvPr>
          <p:cNvSpPr>
            <a:spLocks noGrp="1"/>
          </p:cNvSpPr>
          <p:nvPr>
            <p:ph type="sldNum" sz="quarter" idx="12"/>
          </p:nvPr>
        </p:nvSpPr>
        <p:spPr/>
        <p:txBody>
          <a:bodyPr/>
          <a:lstStyle/>
          <a:p>
            <a:r>
              <a:rPr lang="fa-IR" dirty="0"/>
              <a:t>1/13</a:t>
            </a:r>
            <a:endParaRPr lang="en-US" dirty="0"/>
          </a:p>
        </p:txBody>
      </p:sp>
    </p:spTree>
    <p:extLst>
      <p:ext uri="{BB962C8B-B14F-4D97-AF65-F5344CB8AC3E}">
        <p14:creationId xmlns:p14="http://schemas.microsoft.com/office/powerpoint/2010/main" val="36206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C7C8A82-E535-4ADA-B657-3E74023B53AE}"/>
              </a:ext>
            </a:extLst>
          </p:cNvPr>
          <p:cNvSpPr/>
          <p:nvPr/>
        </p:nvSpPr>
        <p:spPr>
          <a:xfrm>
            <a:off x="4942253" y="166284"/>
            <a:ext cx="3211135" cy="400110"/>
          </a:xfrm>
          <a:prstGeom prst="rect">
            <a:avLst/>
          </a:prstGeom>
        </p:spPr>
        <p:txBody>
          <a:bodyPr wrap="none">
            <a:spAutoFit/>
          </a:bodyPr>
          <a:lstStyle/>
          <a:p>
            <a:r>
              <a:rPr lang="en-US" sz="2000" dirty="0">
                <a:solidFill>
                  <a:srgbClr val="CC0000"/>
                </a:solidFill>
                <a:latin typeface="Arial Black" panose="020B0A04020102020204" pitchFamily="34" charset="0"/>
              </a:rPr>
              <a:t>Teamwork principles </a:t>
            </a:r>
          </a:p>
        </p:txBody>
      </p:sp>
      <p:sp>
        <p:nvSpPr>
          <p:cNvPr id="3" name="Rectangle 2">
            <a:extLst>
              <a:ext uri="{FF2B5EF4-FFF2-40B4-BE49-F238E27FC236}">
                <a16:creationId xmlns:a16="http://schemas.microsoft.com/office/drawing/2014/main" id="{7090289C-9C26-4909-8A27-C24344CC40A3}"/>
              </a:ext>
            </a:extLst>
          </p:cNvPr>
          <p:cNvSpPr/>
          <p:nvPr/>
        </p:nvSpPr>
        <p:spPr>
          <a:xfrm>
            <a:off x="5435175" y="595302"/>
            <a:ext cx="2225289" cy="369332"/>
          </a:xfrm>
          <a:prstGeom prst="rect">
            <a:avLst/>
          </a:prstGeom>
        </p:spPr>
        <p:txBody>
          <a:bodyPr wrap="none">
            <a:spAutoFit/>
          </a:bodyPr>
          <a:lstStyle/>
          <a:p>
            <a:pPr algn="ctr"/>
            <a:r>
              <a:rPr lang="fa-IR" dirty="0">
                <a:solidFill>
                  <a:srgbClr val="0070C0"/>
                </a:solidFill>
                <a:cs typeface="B Titr" panose="00000700000000000000" pitchFamily="2" charset="-78"/>
              </a:rPr>
              <a:t>اصول هفده گانه کار تیمی</a:t>
            </a:r>
            <a:endParaRPr lang="en-US" dirty="0">
              <a:solidFill>
                <a:srgbClr val="0070C0"/>
              </a:solidFill>
              <a:cs typeface="B Titr" panose="00000700000000000000" pitchFamily="2" charset="-78"/>
            </a:endParaRPr>
          </a:p>
        </p:txBody>
      </p:sp>
      <p:sp>
        <p:nvSpPr>
          <p:cNvPr id="4" name="Rectangle 3">
            <a:extLst>
              <a:ext uri="{FF2B5EF4-FFF2-40B4-BE49-F238E27FC236}">
                <a16:creationId xmlns:a16="http://schemas.microsoft.com/office/drawing/2014/main" id="{8B69AAA7-1537-4C33-9592-B3EF22C51124}"/>
              </a:ext>
            </a:extLst>
          </p:cNvPr>
          <p:cNvSpPr/>
          <p:nvPr/>
        </p:nvSpPr>
        <p:spPr>
          <a:xfrm>
            <a:off x="197389" y="600599"/>
            <a:ext cx="11797222" cy="369332"/>
          </a:xfrm>
          <a:prstGeom prst="rect">
            <a:avLst/>
          </a:prstGeom>
        </p:spPr>
        <p:txBody>
          <a:bodyPr wrap="square">
            <a:spAutoFit/>
          </a:bodyPr>
          <a:lstStyle/>
          <a:p>
            <a:pPr algn="r" rtl="1"/>
            <a:r>
              <a:rPr lang="fa-IR" dirty="0"/>
              <a:t> </a:t>
            </a:r>
          </a:p>
        </p:txBody>
      </p:sp>
      <p:sp>
        <p:nvSpPr>
          <p:cNvPr id="6" name="Rectangle 5">
            <a:extLst>
              <a:ext uri="{FF2B5EF4-FFF2-40B4-BE49-F238E27FC236}">
                <a16:creationId xmlns:a16="http://schemas.microsoft.com/office/drawing/2014/main" id="{2D78561B-0E0D-48FB-90BA-5C0AB1D93C51}"/>
              </a:ext>
            </a:extLst>
          </p:cNvPr>
          <p:cNvSpPr/>
          <p:nvPr/>
        </p:nvSpPr>
        <p:spPr>
          <a:xfrm>
            <a:off x="429636" y="1276233"/>
            <a:ext cx="11332727" cy="4058612"/>
          </a:xfrm>
          <a:prstGeom prst="rect">
            <a:avLst/>
          </a:prstGeom>
          <a:effectLst>
            <a:glow rad="139700">
              <a:schemeClr val="accent3">
                <a:satMod val="175000"/>
                <a:alpha val="40000"/>
              </a:schemeClr>
            </a:glow>
          </a:effectLst>
        </p:spPr>
        <p:style>
          <a:lnRef idx="1">
            <a:schemeClr val="accent1"/>
          </a:lnRef>
          <a:fillRef idx="3">
            <a:schemeClr val="accent1"/>
          </a:fillRef>
          <a:effectRef idx="2">
            <a:schemeClr val="accent1"/>
          </a:effectRef>
          <a:fontRef idx="minor">
            <a:schemeClr val="lt1"/>
          </a:fontRef>
        </p:style>
        <p:txBody>
          <a:bodyPr wrap="square">
            <a:spAutoFit/>
          </a:bodyPr>
          <a:lstStyle/>
          <a:p>
            <a:pPr algn="r" rtl="1"/>
            <a:r>
              <a:rPr lang="fa-IR" dirty="0"/>
              <a:t> </a:t>
            </a:r>
          </a:p>
          <a:p>
            <a:pPr algn="r" rtl="1">
              <a:lnSpc>
                <a:spcPct val="150000"/>
              </a:lnSpc>
            </a:pPr>
            <a:r>
              <a:rPr lang="fa-IR" dirty="0">
                <a:solidFill>
                  <a:schemeClr val="tx1"/>
                </a:solidFill>
                <a:effectLst>
                  <a:glow rad="139700">
                    <a:schemeClr val="accent3">
                      <a:satMod val="175000"/>
                      <a:alpha val="40000"/>
                    </a:schemeClr>
                  </a:glow>
                </a:effectLst>
                <a:cs typeface="B Titr" panose="00000700000000000000" pitchFamily="2" charset="-78"/>
              </a:rPr>
              <a:t>1- انعطاف پذیری </a:t>
            </a:r>
          </a:p>
          <a:p>
            <a:pPr algn="r" rtl="1">
              <a:lnSpc>
                <a:spcPct val="150000"/>
              </a:lnSpc>
            </a:pPr>
            <a:r>
              <a:rPr lang="fa-IR" dirty="0">
                <a:solidFill>
                  <a:schemeClr val="tx1"/>
                </a:solidFill>
                <a:effectLst>
                  <a:glow rad="139700">
                    <a:schemeClr val="accent3">
                      <a:satMod val="175000"/>
                      <a:alpha val="40000"/>
                    </a:schemeClr>
                  </a:glow>
                </a:effectLst>
                <a:cs typeface="B Titr" panose="00000700000000000000" pitchFamily="2" charset="-78"/>
              </a:rPr>
              <a:t>2- همکاری توام با همدلی  </a:t>
            </a:r>
          </a:p>
          <a:p>
            <a:pPr algn="r" rtl="1">
              <a:lnSpc>
                <a:spcPct val="150000"/>
              </a:lnSpc>
            </a:pPr>
            <a:r>
              <a:rPr lang="fa-IR" dirty="0">
                <a:solidFill>
                  <a:schemeClr val="tx1"/>
                </a:solidFill>
                <a:effectLst>
                  <a:glow rad="139700">
                    <a:schemeClr val="accent3">
                      <a:satMod val="175000"/>
                      <a:alpha val="40000"/>
                    </a:schemeClr>
                  </a:glow>
                </a:effectLst>
                <a:cs typeface="B Titr" panose="00000700000000000000" pitchFamily="2" charset="-78"/>
              </a:rPr>
              <a:t>3- تعهد پذیری  </a:t>
            </a:r>
          </a:p>
          <a:p>
            <a:pPr algn="r" rtl="1">
              <a:lnSpc>
                <a:spcPct val="150000"/>
              </a:lnSpc>
            </a:pPr>
            <a:r>
              <a:rPr lang="fa-IR" dirty="0">
                <a:solidFill>
                  <a:schemeClr val="tx1"/>
                </a:solidFill>
                <a:effectLst>
                  <a:glow rad="139700">
                    <a:schemeClr val="accent3">
                      <a:satMod val="175000"/>
                      <a:alpha val="40000"/>
                    </a:schemeClr>
                  </a:glow>
                </a:effectLst>
                <a:cs typeface="B Titr" panose="00000700000000000000" pitchFamily="2" charset="-78"/>
              </a:rPr>
              <a:t>4- اجتماعی  </a:t>
            </a:r>
          </a:p>
          <a:p>
            <a:pPr algn="r" rtl="1">
              <a:lnSpc>
                <a:spcPct val="150000"/>
              </a:lnSpc>
            </a:pPr>
            <a:r>
              <a:rPr lang="fa-IR" dirty="0">
                <a:solidFill>
                  <a:schemeClr val="tx1"/>
                </a:solidFill>
                <a:effectLst>
                  <a:glow rad="139700">
                    <a:schemeClr val="accent3">
                      <a:satMod val="175000"/>
                      <a:alpha val="40000"/>
                    </a:schemeClr>
                  </a:glow>
                </a:effectLst>
                <a:cs typeface="B Titr" panose="00000700000000000000" pitchFamily="2" charset="-78"/>
              </a:rPr>
              <a:t>5- شایستگی  </a:t>
            </a:r>
          </a:p>
          <a:p>
            <a:pPr algn="r" rtl="1">
              <a:lnSpc>
                <a:spcPct val="150000"/>
              </a:lnSpc>
            </a:pPr>
            <a:r>
              <a:rPr lang="fa-IR" dirty="0">
                <a:solidFill>
                  <a:schemeClr val="tx1"/>
                </a:solidFill>
                <a:effectLst>
                  <a:glow rad="139700">
                    <a:schemeClr val="accent3">
                      <a:satMod val="175000"/>
                      <a:alpha val="40000"/>
                    </a:schemeClr>
                  </a:glow>
                </a:effectLst>
                <a:cs typeface="B Titr" panose="00000700000000000000" pitchFamily="2" charset="-78"/>
              </a:rPr>
              <a:t>6- قابل اعتماد  </a:t>
            </a:r>
          </a:p>
          <a:p>
            <a:pPr algn="r" rtl="1">
              <a:lnSpc>
                <a:spcPct val="150000"/>
              </a:lnSpc>
            </a:pPr>
            <a:r>
              <a:rPr lang="fa-IR" dirty="0">
                <a:solidFill>
                  <a:schemeClr val="tx1"/>
                </a:solidFill>
                <a:effectLst>
                  <a:glow rad="139700">
                    <a:schemeClr val="accent3">
                      <a:satMod val="175000"/>
                      <a:alpha val="40000"/>
                    </a:schemeClr>
                  </a:glow>
                </a:effectLst>
                <a:cs typeface="B Titr" panose="00000700000000000000" pitchFamily="2" charset="-78"/>
              </a:rPr>
              <a:t>7- منضبط  </a:t>
            </a:r>
          </a:p>
          <a:p>
            <a:pPr algn="r" rtl="1">
              <a:lnSpc>
                <a:spcPct val="150000"/>
              </a:lnSpc>
            </a:pPr>
            <a:r>
              <a:rPr lang="fa-IR" dirty="0">
                <a:solidFill>
                  <a:schemeClr val="tx1"/>
                </a:solidFill>
                <a:effectLst>
                  <a:glow rad="139700">
                    <a:schemeClr val="accent3">
                      <a:satMod val="175000"/>
                      <a:alpha val="40000"/>
                    </a:schemeClr>
                  </a:glow>
                </a:effectLst>
                <a:cs typeface="B Titr" panose="00000700000000000000" pitchFamily="2" charset="-78"/>
              </a:rPr>
              <a:t>8- ارتقاء دهنده  </a:t>
            </a:r>
          </a:p>
          <a:p>
            <a:pPr algn="r" rtl="1">
              <a:lnSpc>
                <a:spcPct val="150000"/>
              </a:lnSpc>
            </a:pPr>
            <a:r>
              <a:rPr lang="fa-IR" dirty="0">
                <a:solidFill>
                  <a:schemeClr val="tx1"/>
                </a:solidFill>
                <a:effectLst>
                  <a:glow rad="139700">
                    <a:schemeClr val="accent3">
                      <a:satMod val="175000"/>
                      <a:alpha val="40000"/>
                    </a:schemeClr>
                  </a:glow>
                </a:effectLst>
                <a:cs typeface="B Titr" panose="00000700000000000000" pitchFamily="2" charset="-78"/>
              </a:rPr>
              <a:t>9- مشتاق  </a:t>
            </a:r>
            <a:endParaRPr lang="en-US" dirty="0">
              <a:solidFill>
                <a:schemeClr val="tx1"/>
              </a:solidFill>
              <a:effectLst>
                <a:glow rad="139700">
                  <a:schemeClr val="accent3">
                    <a:satMod val="175000"/>
                    <a:alpha val="40000"/>
                  </a:schemeClr>
                </a:glow>
              </a:effectLst>
              <a:cs typeface="B Titr" panose="00000700000000000000" pitchFamily="2" charset="-78"/>
            </a:endParaRPr>
          </a:p>
        </p:txBody>
      </p:sp>
      <p:sp>
        <p:nvSpPr>
          <p:cNvPr id="7" name="Rectangle 6">
            <a:extLst>
              <a:ext uri="{FF2B5EF4-FFF2-40B4-BE49-F238E27FC236}">
                <a16:creationId xmlns:a16="http://schemas.microsoft.com/office/drawing/2014/main" id="{A64237FD-9398-4FA2-B251-8DB5B632C5B8}"/>
              </a:ext>
            </a:extLst>
          </p:cNvPr>
          <p:cNvSpPr/>
          <p:nvPr/>
        </p:nvSpPr>
        <p:spPr>
          <a:xfrm>
            <a:off x="1249250" y="1523155"/>
            <a:ext cx="3332394" cy="3381695"/>
          </a:xfrm>
          <a:prstGeom prst="rect">
            <a:avLst/>
          </a:prstGeom>
        </p:spPr>
        <p:txBody>
          <a:bodyPr wrap="square">
            <a:spAutoFit/>
          </a:bodyPr>
          <a:lstStyle/>
          <a:p>
            <a:pPr algn="r" rtl="1">
              <a:lnSpc>
                <a:spcPct val="150000"/>
              </a:lnSpc>
            </a:pPr>
            <a:r>
              <a:rPr lang="fa-IR" dirty="0">
                <a:effectLst>
                  <a:glow rad="101600">
                    <a:schemeClr val="accent3">
                      <a:satMod val="175000"/>
                      <a:alpha val="40000"/>
                    </a:schemeClr>
                  </a:glow>
                </a:effectLst>
                <a:cs typeface="B Titr" panose="00000700000000000000" pitchFamily="2" charset="-78"/>
              </a:rPr>
              <a:t>10- هدفمند  </a:t>
            </a:r>
          </a:p>
          <a:p>
            <a:pPr algn="r" rtl="1">
              <a:lnSpc>
                <a:spcPct val="150000"/>
              </a:lnSpc>
            </a:pPr>
            <a:r>
              <a:rPr lang="fa-IR" dirty="0">
                <a:effectLst>
                  <a:glow rad="101600">
                    <a:schemeClr val="accent3">
                      <a:satMod val="175000"/>
                      <a:alpha val="40000"/>
                    </a:schemeClr>
                  </a:glow>
                </a:effectLst>
                <a:cs typeface="B Titr" panose="00000700000000000000" pitchFamily="2" charset="-78"/>
              </a:rPr>
              <a:t>11- رسالت مند  </a:t>
            </a:r>
          </a:p>
          <a:p>
            <a:pPr algn="r" rtl="1">
              <a:lnSpc>
                <a:spcPct val="150000"/>
              </a:lnSpc>
            </a:pPr>
            <a:r>
              <a:rPr lang="fa-IR" dirty="0">
                <a:effectLst>
                  <a:glow rad="101600">
                    <a:schemeClr val="accent3">
                      <a:satMod val="175000"/>
                      <a:alpha val="40000"/>
                    </a:schemeClr>
                  </a:glow>
                </a:effectLst>
                <a:cs typeface="B Titr" panose="00000700000000000000" pitchFamily="2" charset="-78"/>
              </a:rPr>
              <a:t>12- آماده  </a:t>
            </a:r>
          </a:p>
          <a:p>
            <a:pPr algn="r" rtl="1">
              <a:lnSpc>
                <a:spcPct val="150000"/>
              </a:lnSpc>
            </a:pPr>
            <a:r>
              <a:rPr lang="fa-IR" dirty="0">
                <a:effectLst>
                  <a:glow rad="101600">
                    <a:schemeClr val="accent3">
                      <a:satMod val="175000"/>
                      <a:alpha val="40000"/>
                    </a:schemeClr>
                  </a:glow>
                </a:effectLst>
                <a:cs typeface="B Titr" panose="00000700000000000000" pitchFamily="2" charset="-78"/>
              </a:rPr>
              <a:t>13- خوش مشرب  </a:t>
            </a:r>
          </a:p>
          <a:p>
            <a:pPr algn="r" rtl="1">
              <a:lnSpc>
                <a:spcPct val="150000"/>
              </a:lnSpc>
            </a:pPr>
            <a:r>
              <a:rPr lang="fa-IR" dirty="0">
                <a:effectLst>
                  <a:glow rad="101600">
                    <a:schemeClr val="accent3">
                      <a:satMod val="175000"/>
                      <a:alpha val="40000"/>
                    </a:schemeClr>
                  </a:glow>
                </a:effectLst>
                <a:cs typeface="B Titr" panose="00000700000000000000" pitchFamily="2" charset="-78"/>
              </a:rPr>
              <a:t>14- رشد یابنده  </a:t>
            </a:r>
          </a:p>
          <a:p>
            <a:pPr algn="r" rtl="1">
              <a:lnSpc>
                <a:spcPct val="150000"/>
              </a:lnSpc>
            </a:pPr>
            <a:r>
              <a:rPr lang="fa-IR" dirty="0">
                <a:effectLst>
                  <a:glow rad="101600">
                    <a:schemeClr val="accent3">
                      <a:satMod val="175000"/>
                      <a:alpha val="40000"/>
                    </a:schemeClr>
                  </a:glow>
                </a:effectLst>
                <a:cs typeface="B Titr" panose="00000700000000000000" pitchFamily="2" charset="-78"/>
              </a:rPr>
              <a:t>15- خلاق و مشکل گشا  </a:t>
            </a:r>
          </a:p>
          <a:p>
            <a:pPr algn="r" rtl="1">
              <a:lnSpc>
                <a:spcPct val="150000"/>
              </a:lnSpc>
            </a:pPr>
            <a:r>
              <a:rPr lang="fa-IR" dirty="0">
                <a:effectLst>
                  <a:glow rad="101600">
                    <a:schemeClr val="accent3">
                      <a:satMod val="175000"/>
                      <a:alpha val="40000"/>
                    </a:schemeClr>
                  </a:glow>
                </a:effectLst>
                <a:cs typeface="B Titr" panose="00000700000000000000" pitchFamily="2" charset="-78"/>
              </a:rPr>
              <a:t>16- فداکار  </a:t>
            </a:r>
          </a:p>
          <a:p>
            <a:pPr algn="r" rtl="1">
              <a:lnSpc>
                <a:spcPct val="150000"/>
              </a:lnSpc>
            </a:pPr>
            <a:r>
              <a:rPr lang="fa-IR" dirty="0">
                <a:effectLst>
                  <a:glow rad="101600">
                    <a:schemeClr val="accent3">
                      <a:satMod val="175000"/>
                      <a:alpha val="40000"/>
                    </a:schemeClr>
                  </a:glow>
                </a:effectLst>
                <a:cs typeface="B Titr" panose="00000700000000000000" pitchFamily="2" charset="-78"/>
              </a:rPr>
              <a:t>17- پیگیر و با پشتکار</a:t>
            </a:r>
          </a:p>
        </p:txBody>
      </p:sp>
      <p:sp>
        <p:nvSpPr>
          <p:cNvPr id="10" name="Footer Placeholder 9">
            <a:extLst>
              <a:ext uri="{FF2B5EF4-FFF2-40B4-BE49-F238E27FC236}">
                <a16:creationId xmlns:a16="http://schemas.microsoft.com/office/drawing/2014/main" id="{E49E2B63-F844-4978-A9B1-276538813BA7}"/>
              </a:ext>
            </a:extLst>
          </p:cNvPr>
          <p:cNvSpPr>
            <a:spLocks noGrp="1"/>
          </p:cNvSpPr>
          <p:nvPr>
            <p:ph type="ftr" sz="quarter" idx="11"/>
          </p:nvPr>
        </p:nvSpPr>
        <p:spPr/>
        <p:txBody>
          <a:bodyPr/>
          <a:lstStyle/>
          <a:p>
            <a:r>
              <a:rPr lang="en-US"/>
              <a:t>AGILE</a:t>
            </a:r>
            <a:endParaRPr lang="en-US" dirty="0"/>
          </a:p>
        </p:txBody>
      </p:sp>
      <p:sp>
        <p:nvSpPr>
          <p:cNvPr id="5" name="Slide Number Placeholder 4">
            <a:extLst>
              <a:ext uri="{FF2B5EF4-FFF2-40B4-BE49-F238E27FC236}">
                <a16:creationId xmlns:a16="http://schemas.microsoft.com/office/drawing/2014/main" id="{0D8F64A5-431E-4B8F-B8A6-ECA595BAC833}"/>
              </a:ext>
            </a:extLst>
          </p:cNvPr>
          <p:cNvSpPr>
            <a:spLocks noGrp="1"/>
          </p:cNvSpPr>
          <p:nvPr>
            <p:ph type="sldNum" sz="quarter" idx="12"/>
          </p:nvPr>
        </p:nvSpPr>
        <p:spPr/>
        <p:txBody>
          <a:bodyPr/>
          <a:lstStyle/>
          <a:p>
            <a:r>
              <a:rPr lang="fa-IR" dirty="0"/>
              <a:t>10/13</a:t>
            </a:r>
            <a:endParaRPr lang="en-US" dirty="0"/>
          </a:p>
        </p:txBody>
      </p:sp>
    </p:spTree>
    <p:extLst>
      <p:ext uri="{BB962C8B-B14F-4D97-AF65-F5344CB8AC3E}">
        <p14:creationId xmlns:p14="http://schemas.microsoft.com/office/powerpoint/2010/main" val="1593374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291E215-7533-42C3-ACA1-F226015FFDF6}"/>
              </a:ext>
            </a:extLst>
          </p:cNvPr>
          <p:cNvSpPr/>
          <p:nvPr/>
        </p:nvSpPr>
        <p:spPr>
          <a:xfrm>
            <a:off x="5493759" y="217799"/>
            <a:ext cx="1937390" cy="400110"/>
          </a:xfrm>
          <a:prstGeom prst="rect">
            <a:avLst/>
          </a:prstGeom>
        </p:spPr>
        <p:txBody>
          <a:bodyPr wrap="none">
            <a:spAutoFit/>
          </a:bodyPr>
          <a:lstStyle/>
          <a:p>
            <a:r>
              <a:rPr lang="en-US" sz="2000" dirty="0">
                <a:solidFill>
                  <a:srgbClr val="CC0000"/>
                </a:solidFill>
                <a:latin typeface="Arial Black" panose="020B0A04020102020204" pitchFamily="34" charset="0"/>
              </a:rPr>
              <a:t>Gelled Team</a:t>
            </a:r>
          </a:p>
        </p:txBody>
      </p:sp>
      <p:sp>
        <p:nvSpPr>
          <p:cNvPr id="3" name="Rectangle 2">
            <a:extLst>
              <a:ext uri="{FF2B5EF4-FFF2-40B4-BE49-F238E27FC236}">
                <a16:creationId xmlns:a16="http://schemas.microsoft.com/office/drawing/2014/main" id="{F6464B38-5CEA-4E33-98A4-08F18FCC8516}"/>
              </a:ext>
            </a:extLst>
          </p:cNvPr>
          <p:cNvSpPr/>
          <p:nvPr/>
        </p:nvSpPr>
        <p:spPr>
          <a:xfrm>
            <a:off x="141668" y="864912"/>
            <a:ext cx="11848563" cy="3747180"/>
          </a:xfrm>
          <a:prstGeom prst="rect">
            <a:avLst/>
          </a:prstGeom>
        </p:spPr>
        <p:txBody>
          <a:bodyPr wrap="square">
            <a:spAutoFit/>
          </a:bodyPr>
          <a:lstStyle/>
          <a:p>
            <a:pPr marL="342900" indent="-342900" algn="r" rtl="1">
              <a:lnSpc>
                <a:spcPct val="150000"/>
              </a:lnSpc>
              <a:buFont typeface="+mj-lt"/>
              <a:buAutoNum type="alphaUcPeriod"/>
            </a:pPr>
            <a:r>
              <a:rPr lang="fa-IR" sz="2000" b="1" dirty="0">
                <a:cs typeface="B Nazanin" panose="00000400000000000000" pitchFamily="2" charset="-78"/>
              </a:rPr>
              <a:t>تیم ژله ای به گروهی از افراد گفته می شود که طوری با هم پیوند یافته اند که کل آن ها از مجموع اعضا بزرگ تر است.</a:t>
            </a:r>
          </a:p>
          <a:p>
            <a:pPr marL="342900" indent="-342900" algn="r" rtl="1">
              <a:lnSpc>
                <a:spcPct val="150000"/>
              </a:lnSpc>
              <a:buFont typeface="+mj-lt"/>
              <a:buAutoNum type="alphaUcPeriod"/>
            </a:pPr>
            <a:r>
              <a:rPr lang="fa-IR" sz="2000" b="1" dirty="0">
                <a:cs typeface="B Nazanin" panose="00000400000000000000" pitchFamily="2" charset="-78"/>
              </a:rPr>
              <a:t> یک تیم ژله ای یک هدف خاص دارد، یک هدف که توسط همه اعضا به اشتراک گذاشته می شود.</a:t>
            </a:r>
          </a:p>
          <a:p>
            <a:pPr marL="342900" indent="-342900" algn="r" rtl="1">
              <a:lnSpc>
                <a:spcPct val="150000"/>
              </a:lnSpc>
              <a:buFont typeface="+mj-lt"/>
              <a:buAutoNum type="alphaUcPeriod"/>
            </a:pPr>
            <a:r>
              <a:rPr lang="fa-IR" sz="2000" b="1" dirty="0">
                <a:cs typeface="B Nazanin" panose="00000400000000000000" pitchFamily="2" charset="-78"/>
              </a:rPr>
              <a:t>همه اعضای یک تیم ژله ای به کار یکدیگر اهمیت میدهند، زیرا این بخشی از هدف آنهاست.</a:t>
            </a:r>
          </a:p>
          <a:p>
            <a:pPr marL="342900" indent="-342900" algn="r" rtl="1">
              <a:lnSpc>
                <a:spcPct val="150000"/>
              </a:lnSpc>
              <a:buFont typeface="+mj-lt"/>
              <a:buAutoNum type="alphaUcPeriod"/>
            </a:pPr>
            <a:r>
              <a:rPr lang="fa-IR" sz="2000" b="1" dirty="0">
                <a:cs typeface="B Nazanin" panose="00000400000000000000" pitchFamily="2" charset="-78"/>
              </a:rPr>
              <a:t>اعضا از خود لذت می برند و آنها همیشه وقت خود را برای انجام دادن کارها با هم سپری می کنند.</a:t>
            </a:r>
          </a:p>
          <a:p>
            <a:pPr marL="342900" indent="-342900" algn="r" rtl="1">
              <a:lnSpc>
                <a:spcPct val="150000"/>
              </a:lnSpc>
              <a:buFont typeface="+mj-lt"/>
              <a:buAutoNum type="alphaUcPeriod"/>
            </a:pPr>
            <a:r>
              <a:rPr lang="fa-IR" sz="2000" b="1" dirty="0">
                <a:cs typeface="B Nazanin" panose="00000400000000000000" pitchFamily="2" charset="-78"/>
              </a:rPr>
              <a:t>در حالی که پروژه به سمت جلو حرکت می کند آن ها به طور مداوم لبخند می زنند.</a:t>
            </a:r>
          </a:p>
          <a:p>
            <a:pPr marL="342900" indent="-342900" algn="r" rtl="1">
              <a:lnSpc>
                <a:spcPct val="150000"/>
              </a:lnSpc>
              <a:buFont typeface="+mj-lt"/>
              <a:buAutoNum type="alphaUcPeriod"/>
            </a:pPr>
            <a:r>
              <a:rPr lang="fa-IR" sz="2000" b="1" dirty="0">
                <a:cs typeface="B Nazanin" panose="00000400000000000000" pitchFamily="2" charset="-78"/>
              </a:rPr>
              <a:t>تیم ژله ای ارتباطات خوبی دارد: با مشتریان، مدیریت و در میان اعضا.</a:t>
            </a:r>
          </a:p>
          <a:p>
            <a:pPr marL="342900" indent="-342900" algn="r" rtl="1">
              <a:lnSpc>
                <a:spcPct val="150000"/>
              </a:lnSpc>
              <a:buFont typeface="+mj-lt"/>
              <a:buAutoNum type="alphaUcPeriod"/>
            </a:pPr>
            <a:r>
              <a:rPr lang="fa-IR" sz="2000" b="1" dirty="0">
                <a:cs typeface="B Nazanin" panose="00000400000000000000" pitchFamily="2" charset="-78"/>
              </a:rPr>
              <a:t>قدردانی کردن بسیار مهم است که یک تیم را برای مدت طولانی نگه دارد.</a:t>
            </a:r>
          </a:p>
          <a:p>
            <a:pPr marL="342900" indent="-342900" algn="r" rtl="1">
              <a:lnSpc>
                <a:spcPct val="150000"/>
              </a:lnSpc>
              <a:buFont typeface="+mj-lt"/>
              <a:buAutoNum type="alphaUcPeriod"/>
            </a:pPr>
            <a:r>
              <a:rPr lang="fa-IR" sz="2000" b="1" dirty="0">
                <a:cs typeface="B Nazanin" panose="00000400000000000000" pitchFamily="2" charset="-78"/>
              </a:rPr>
              <a:t>موفقیت یکی از اعضا ، موفقیت تمام گروه است و شکست یکی از اعضا ، شکست تمام گروه است.</a:t>
            </a:r>
          </a:p>
        </p:txBody>
      </p:sp>
      <p:sp>
        <p:nvSpPr>
          <p:cNvPr id="7" name="Footer Placeholder 6">
            <a:extLst>
              <a:ext uri="{FF2B5EF4-FFF2-40B4-BE49-F238E27FC236}">
                <a16:creationId xmlns:a16="http://schemas.microsoft.com/office/drawing/2014/main" id="{EDB5179A-9F10-44B2-909D-B6D1AE8A367A}"/>
              </a:ext>
            </a:extLst>
          </p:cNvPr>
          <p:cNvSpPr>
            <a:spLocks noGrp="1"/>
          </p:cNvSpPr>
          <p:nvPr>
            <p:ph type="ftr" sz="quarter" idx="11"/>
          </p:nvPr>
        </p:nvSpPr>
        <p:spPr/>
        <p:txBody>
          <a:bodyPr/>
          <a:lstStyle/>
          <a:p>
            <a:r>
              <a:rPr lang="en-US"/>
              <a:t>AGILE</a:t>
            </a:r>
            <a:endParaRPr lang="en-US" dirty="0"/>
          </a:p>
        </p:txBody>
      </p:sp>
      <p:sp>
        <p:nvSpPr>
          <p:cNvPr id="4" name="Slide Number Placeholder 3">
            <a:extLst>
              <a:ext uri="{FF2B5EF4-FFF2-40B4-BE49-F238E27FC236}">
                <a16:creationId xmlns:a16="http://schemas.microsoft.com/office/drawing/2014/main" id="{29863659-C673-4098-A480-F8B17CDC3AE6}"/>
              </a:ext>
            </a:extLst>
          </p:cNvPr>
          <p:cNvSpPr>
            <a:spLocks noGrp="1"/>
          </p:cNvSpPr>
          <p:nvPr>
            <p:ph type="sldNum" sz="quarter" idx="12"/>
          </p:nvPr>
        </p:nvSpPr>
        <p:spPr/>
        <p:txBody>
          <a:bodyPr/>
          <a:lstStyle/>
          <a:p>
            <a:r>
              <a:rPr lang="fa-IR" dirty="0"/>
              <a:t>11/13</a:t>
            </a:r>
            <a:endParaRPr lang="en-US" dirty="0"/>
          </a:p>
        </p:txBody>
      </p:sp>
    </p:spTree>
    <p:extLst>
      <p:ext uri="{BB962C8B-B14F-4D97-AF65-F5344CB8AC3E}">
        <p14:creationId xmlns:p14="http://schemas.microsoft.com/office/powerpoint/2010/main" val="4049889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291E215-7533-42C3-ACA1-F226015FFDF6}"/>
              </a:ext>
            </a:extLst>
          </p:cNvPr>
          <p:cNvSpPr/>
          <p:nvPr/>
        </p:nvSpPr>
        <p:spPr>
          <a:xfrm>
            <a:off x="5493759" y="217799"/>
            <a:ext cx="1098378" cy="523220"/>
          </a:xfrm>
          <a:prstGeom prst="rect">
            <a:avLst/>
          </a:prstGeom>
        </p:spPr>
        <p:txBody>
          <a:bodyPr wrap="none">
            <a:spAutoFit/>
          </a:bodyPr>
          <a:lstStyle/>
          <a:p>
            <a:r>
              <a:rPr lang="fa-IR" sz="2800" b="1" dirty="0">
                <a:solidFill>
                  <a:srgbClr val="CC0000"/>
                </a:solidFill>
                <a:latin typeface="Arial Black" panose="020B0A04020102020204" pitchFamily="34" charset="0"/>
                <a:cs typeface="B Titr" panose="00000700000000000000" pitchFamily="2" charset="-78"/>
              </a:rPr>
              <a:t>سوالات</a:t>
            </a:r>
            <a:endParaRPr lang="en-US" sz="2400" b="1" dirty="0">
              <a:solidFill>
                <a:srgbClr val="CC0000"/>
              </a:solidFill>
              <a:latin typeface="Arial Black" panose="020B0A04020102020204" pitchFamily="34" charset="0"/>
              <a:cs typeface="B Titr" panose="00000700000000000000" pitchFamily="2" charset="-78"/>
            </a:endParaRPr>
          </a:p>
        </p:txBody>
      </p:sp>
      <p:sp>
        <p:nvSpPr>
          <p:cNvPr id="4" name="TextBox 3">
            <a:extLst>
              <a:ext uri="{FF2B5EF4-FFF2-40B4-BE49-F238E27FC236}">
                <a16:creationId xmlns:a16="http://schemas.microsoft.com/office/drawing/2014/main" id="{74B17DBB-BE49-4742-B6D3-6C2B79F59A40}"/>
              </a:ext>
            </a:extLst>
          </p:cNvPr>
          <p:cNvSpPr txBox="1"/>
          <p:nvPr/>
        </p:nvSpPr>
        <p:spPr>
          <a:xfrm>
            <a:off x="811370" y="901521"/>
            <a:ext cx="10934162" cy="3693319"/>
          </a:xfrm>
          <a:prstGeom prst="rect">
            <a:avLst/>
          </a:prstGeom>
          <a:ln w="76200"/>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lgn="justLow" rtl="1">
              <a:lnSpc>
                <a:spcPct val="150000"/>
              </a:lnSpc>
              <a:buFont typeface="+mj-lt"/>
              <a:buAutoNum type="arabicPeriod"/>
            </a:pPr>
            <a:r>
              <a:rPr lang="en-US" dirty="0">
                <a:cs typeface="B Titr" panose="00000700000000000000" pitchFamily="2" charset="-78"/>
              </a:rPr>
              <a:t>Agile</a:t>
            </a:r>
            <a:r>
              <a:rPr lang="fa-IR" dirty="0">
                <a:cs typeface="B Titr" panose="00000700000000000000" pitchFamily="2" charset="-78"/>
              </a:rPr>
              <a:t> را به همراه شکل توضیح دهید.</a:t>
            </a:r>
          </a:p>
          <a:p>
            <a:pPr marL="342900" indent="-342900" algn="justLow" rtl="1">
              <a:lnSpc>
                <a:spcPct val="150000"/>
              </a:lnSpc>
              <a:buFont typeface="+mj-lt"/>
              <a:buAutoNum type="arabicPeriod"/>
            </a:pPr>
            <a:r>
              <a:rPr lang="en-US" dirty="0">
                <a:cs typeface="B Titr" panose="00000700000000000000" pitchFamily="2" charset="-78"/>
              </a:rPr>
              <a:t>Scrum</a:t>
            </a:r>
            <a:r>
              <a:rPr lang="fa-IR" dirty="0">
                <a:cs typeface="B Titr" panose="00000700000000000000" pitchFamily="2" charset="-78"/>
              </a:rPr>
              <a:t> را توضیح دهید.</a:t>
            </a:r>
          </a:p>
          <a:p>
            <a:pPr marL="342900" indent="-342900" algn="justLow" rtl="1">
              <a:lnSpc>
                <a:spcPct val="150000"/>
              </a:lnSpc>
              <a:buFont typeface="+mj-lt"/>
              <a:buAutoNum type="arabicPeriod"/>
            </a:pPr>
            <a:r>
              <a:rPr lang="fa-IR" dirty="0">
                <a:cs typeface="B Titr" panose="00000700000000000000" pitchFamily="2" charset="-78"/>
              </a:rPr>
              <a:t>فرایند های اسکرام را به همراه شکل توضیح دهید.</a:t>
            </a:r>
          </a:p>
          <a:p>
            <a:pPr marL="342900" indent="-342900" algn="justLow" rtl="1">
              <a:lnSpc>
                <a:spcPct val="150000"/>
              </a:lnSpc>
              <a:buFont typeface="+mj-lt"/>
              <a:buAutoNum type="arabicPeriod"/>
            </a:pPr>
            <a:r>
              <a:rPr lang="en-US" dirty="0">
                <a:cs typeface="B Titr" panose="00000700000000000000" pitchFamily="2" charset="-78"/>
              </a:rPr>
              <a:t>Backlog</a:t>
            </a:r>
            <a:r>
              <a:rPr lang="fa-IR" dirty="0">
                <a:cs typeface="B Titr" panose="00000700000000000000" pitchFamily="2" charset="-78"/>
              </a:rPr>
              <a:t> را تعریف کنید.</a:t>
            </a:r>
          </a:p>
          <a:p>
            <a:pPr marL="342900" indent="-342900" algn="justLow" rtl="1">
              <a:lnSpc>
                <a:spcPct val="150000"/>
              </a:lnSpc>
              <a:buFont typeface="+mj-lt"/>
              <a:buAutoNum type="arabicPeriod"/>
            </a:pPr>
            <a:r>
              <a:rPr lang="fa-IR" dirty="0">
                <a:cs typeface="B Titr" panose="00000700000000000000" pitchFamily="2" charset="-78"/>
              </a:rPr>
              <a:t>مدیریت پروژه به روش سنتی و چابک را با یکدیگر مقایسه کنید.</a:t>
            </a:r>
          </a:p>
          <a:p>
            <a:pPr marL="342900" indent="-342900" algn="justLow" rtl="1">
              <a:lnSpc>
                <a:spcPct val="150000"/>
              </a:lnSpc>
              <a:buFont typeface="+mj-lt"/>
              <a:buAutoNum type="arabicPeriod"/>
            </a:pPr>
            <a:r>
              <a:rPr lang="fa-IR" dirty="0">
                <a:cs typeface="B Titr" panose="00000700000000000000" pitchFamily="2" charset="-78"/>
              </a:rPr>
              <a:t>عناصر اصلی متد چابک را نام برده و توضیح دهید.</a:t>
            </a:r>
          </a:p>
          <a:p>
            <a:pPr marL="342900" indent="-342900" algn="justLow" rtl="1">
              <a:lnSpc>
                <a:spcPct val="150000"/>
              </a:lnSpc>
              <a:buFont typeface="+mj-lt"/>
              <a:buAutoNum type="arabicPeriod"/>
            </a:pPr>
            <a:r>
              <a:rPr lang="fa-IR" dirty="0">
                <a:cs typeface="B Titr" panose="00000700000000000000" pitchFamily="2" charset="-78"/>
              </a:rPr>
              <a:t>تیم ژله ای به چه معناست ؟ توضیح دهید.</a:t>
            </a:r>
          </a:p>
          <a:p>
            <a:pPr marL="342900" indent="-342900" algn="justLow" rtl="1">
              <a:lnSpc>
                <a:spcPct val="150000"/>
              </a:lnSpc>
              <a:buFont typeface="+mj-lt"/>
              <a:buAutoNum type="arabicPeriod"/>
            </a:pPr>
            <a:r>
              <a:rPr lang="fa-IR" dirty="0">
                <a:cs typeface="B Titr" panose="00000700000000000000" pitchFamily="2" charset="-78"/>
              </a:rPr>
              <a:t>اصول هفده گانه  کار تیمی را نام ببرید.</a:t>
            </a:r>
          </a:p>
          <a:p>
            <a:pPr marL="342900" indent="-342900" algn="justLow" rtl="1">
              <a:buAutoNum type="arabicPeriod"/>
            </a:pPr>
            <a:endParaRPr lang="en-US" dirty="0"/>
          </a:p>
        </p:txBody>
      </p:sp>
      <p:sp>
        <p:nvSpPr>
          <p:cNvPr id="8" name="Footer Placeholder 7">
            <a:extLst>
              <a:ext uri="{FF2B5EF4-FFF2-40B4-BE49-F238E27FC236}">
                <a16:creationId xmlns:a16="http://schemas.microsoft.com/office/drawing/2014/main" id="{2D0850A5-A54A-45C9-8CA4-7FC051D7AD21}"/>
              </a:ext>
            </a:extLst>
          </p:cNvPr>
          <p:cNvSpPr>
            <a:spLocks noGrp="1"/>
          </p:cNvSpPr>
          <p:nvPr>
            <p:ph type="ftr" sz="quarter" idx="11"/>
          </p:nvPr>
        </p:nvSpPr>
        <p:spPr/>
        <p:txBody>
          <a:bodyPr/>
          <a:lstStyle/>
          <a:p>
            <a:r>
              <a:rPr lang="en-US"/>
              <a:t>AGILE</a:t>
            </a:r>
            <a:endParaRPr lang="en-US" dirty="0"/>
          </a:p>
        </p:txBody>
      </p:sp>
      <p:sp>
        <p:nvSpPr>
          <p:cNvPr id="6" name="Slide Number Placeholder 5">
            <a:extLst>
              <a:ext uri="{FF2B5EF4-FFF2-40B4-BE49-F238E27FC236}">
                <a16:creationId xmlns:a16="http://schemas.microsoft.com/office/drawing/2014/main" id="{256AA949-57E5-4EE2-BA96-4A853E9BAA10}"/>
              </a:ext>
            </a:extLst>
          </p:cNvPr>
          <p:cNvSpPr>
            <a:spLocks noGrp="1"/>
          </p:cNvSpPr>
          <p:nvPr>
            <p:ph type="sldNum" sz="quarter" idx="12"/>
          </p:nvPr>
        </p:nvSpPr>
        <p:spPr/>
        <p:txBody>
          <a:bodyPr/>
          <a:lstStyle/>
          <a:p>
            <a:r>
              <a:rPr lang="fa-IR" dirty="0"/>
              <a:t>12/13</a:t>
            </a:r>
            <a:endParaRPr lang="en-US" dirty="0"/>
          </a:p>
        </p:txBody>
      </p:sp>
    </p:spTree>
    <p:extLst>
      <p:ext uri="{BB962C8B-B14F-4D97-AF65-F5344CB8AC3E}">
        <p14:creationId xmlns:p14="http://schemas.microsoft.com/office/powerpoint/2010/main" val="1656680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CA425F34-DBAD-4428-B680-D10ADCC04835}"/>
              </a:ext>
            </a:extLst>
          </p:cNvPr>
          <p:cNvSpPr>
            <a:spLocks noGrp="1"/>
          </p:cNvSpPr>
          <p:nvPr>
            <p:ph type="ftr" sz="quarter" idx="11"/>
          </p:nvPr>
        </p:nvSpPr>
        <p:spPr/>
        <p:txBody>
          <a:bodyPr/>
          <a:lstStyle/>
          <a:p>
            <a:r>
              <a:rPr lang="en-US"/>
              <a:t>AGILE</a:t>
            </a:r>
            <a:endParaRPr lang="en-US" dirty="0"/>
          </a:p>
        </p:txBody>
      </p:sp>
      <p:sp>
        <p:nvSpPr>
          <p:cNvPr id="3" name="Slide Number Placeholder 2">
            <a:extLst>
              <a:ext uri="{FF2B5EF4-FFF2-40B4-BE49-F238E27FC236}">
                <a16:creationId xmlns:a16="http://schemas.microsoft.com/office/drawing/2014/main" id="{F40BFC11-9479-4AC6-B383-5C2A5268F87B}"/>
              </a:ext>
            </a:extLst>
          </p:cNvPr>
          <p:cNvSpPr>
            <a:spLocks noGrp="1"/>
          </p:cNvSpPr>
          <p:nvPr>
            <p:ph type="sldNum" sz="quarter" idx="12"/>
          </p:nvPr>
        </p:nvSpPr>
        <p:spPr/>
        <p:txBody>
          <a:bodyPr/>
          <a:lstStyle/>
          <a:p>
            <a:r>
              <a:rPr lang="fa-IR" dirty="0"/>
              <a:t>13/13</a:t>
            </a:r>
            <a:endParaRPr lang="en-US" dirty="0"/>
          </a:p>
        </p:txBody>
      </p:sp>
      <p:sp>
        <p:nvSpPr>
          <p:cNvPr id="2" name="Title 1">
            <a:extLst>
              <a:ext uri="{FF2B5EF4-FFF2-40B4-BE49-F238E27FC236}">
                <a16:creationId xmlns:a16="http://schemas.microsoft.com/office/drawing/2014/main" id="{8D73ECB4-91DD-43E3-842C-BD21AB052287}"/>
              </a:ext>
            </a:extLst>
          </p:cNvPr>
          <p:cNvSpPr>
            <a:spLocks noGrp="1"/>
          </p:cNvSpPr>
          <p:nvPr>
            <p:ph type="title"/>
          </p:nvPr>
        </p:nvSpPr>
        <p:spPr>
          <a:xfrm>
            <a:off x="1980485" y="1275009"/>
            <a:ext cx="8637073" cy="2048757"/>
          </a:xfrm>
        </p:spPr>
        <p:txBody>
          <a:bodyPr>
            <a:normAutofit/>
          </a:bodyPr>
          <a:lstStyle/>
          <a:p>
            <a:r>
              <a:rPr lang="fa-IR" sz="8000" dirty="0">
                <a:solidFill>
                  <a:schemeClr val="tx1">
                    <a:lumMod val="85000"/>
                    <a:lumOff val="15000"/>
                  </a:schemeClr>
                </a:solidFill>
                <a:cs typeface="B Titr" panose="00000700000000000000" pitchFamily="2" charset="-78"/>
              </a:rPr>
              <a:t>با تشکر از توجه شما</a:t>
            </a:r>
            <a:endParaRPr lang="en-US" sz="8000" dirty="0">
              <a:solidFill>
                <a:schemeClr val="tx1">
                  <a:lumMod val="85000"/>
                  <a:lumOff val="15000"/>
                </a:schemeClr>
              </a:solidFill>
              <a:cs typeface="B Titr" panose="00000700000000000000" pitchFamily="2" charset="-78"/>
            </a:endParaRPr>
          </a:p>
        </p:txBody>
      </p:sp>
    </p:spTree>
    <p:extLst>
      <p:ext uri="{BB962C8B-B14F-4D97-AF65-F5344CB8AC3E}">
        <p14:creationId xmlns:p14="http://schemas.microsoft.com/office/powerpoint/2010/main" val="3565998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100BBB-FFA7-4623-B981-E4D8B7C6E122}"/>
              </a:ext>
            </a:extLst>
          </p:cNvPr>
          <p:cNvSpPr/>
          <p:nvPr/>
        </p:nvSpPr>
        <p:spPr>
          <a:xfrm>
            <a:off x="5716729" y="230678"/>
            <a:ext cx="896399" cy="400110"/>
          </a:xfrm>
          <a:prstGeom prst="rect">
            <a:avLst/>
          </a:prstGeom>
        </p:spPr>
        <p:txBody>
          <a:bodyPr wrap="none">
            <a:spAutoFit/>
          </a:bodyPr>
          <a:lstStyle/>
          <a:p>
            <a:r>
              <a:rPr lang="en-US" sz="2000" b="1" dirty="0">
                <a:solidFill>
                  <a:srgbClr val="CC0000"/>
                </a:solidFill>
                <a:latin typeface="Arial Black" panose="020B0A04020102020204" pitchFamily="34" charset="0"/>
              </a:rPr>
              <a:t>Agile</a:t>
            </a:r>
            <a:endParaRPr lang="en-US" b="1" dirty="0">
              <a:solidFill>
                <a:srgbClr val="CC0000"/>
              </a:solidFill>
              <a:latin typeface="Arial Black" panose="020B0A04020102020204" pitchFamily="34" charset="0"/>
            </a:endParaRPr>
          </a:p>
        </p:txBody>
      </p:sp>
      <p:sp>
        <p:nvSpPr>
          <p:cNvPr id="3" name="Rectangle 2">
            <a:extLst>
              <a:ext uri="{FF2B5EF4-FFF2-40B4-BE49-F238E27FC236}">
                <a16:creationId xmlns:a16="http://schemas.microsoft.com/office/drawing/2014/main" id="{91B31B65-9252-4F82-B5C4-36F94C0E6E89}"/>
              </a:ext>
            </a:extLst>
          </p:cNvPr>
          <p:cNvSpPr/>
          <p:nvPr/>
        </p:nvSpPr>
        <p:spPr>
          <a:xfrm>
            <a:off x="515155" y="630788"/>
            <a:ext cx="11423560" cy="1704121"/>
          </a:xfrm>
          <a:prstGeom prst="rect">
            <a:avLst/>
          </a:prstGeom>
        </p:spPr>
        <p:txBody>
          <a:bodyPr wrap="square">
            <a:spAutoFit/>
          </a:bodyPr>
          <a:lstStyle/>
          <a:p>
            <a:pPr algn="justLow" rtl="1">
              <a:lnSpc>
                <a:spcPct val="150000"/>
              </a:lnSpc>
            </a:pPr>
            <a:r>
              <a:rPr lang="fa-IR" b="1" dirty="0">
                <a:cs typeface="B Nazanin" panose="00000400000000000000" pitchFamily="2" charset="-78"/>
              </a:rPr>
              <a:t>متدولوژی  </a:t>
            </a:r>
            <a:r>
              <a:rPr lang="en-US" b="1" dirty="0">
                <a:cs typeface="B Nazanin" panose="00000400000000000000" pitchFamily="2" charset="-78"/>
              </a:rPr>
              <a:t>Agile</a:t>
            </a:r>
            <a:r>
              <a:rPr lang="fa-IR" b="1" dirty="0">
                <a:cs typeface="B Nazanin" panose="00000400000000000000" pitchFamily="2" charset="-78"/>
              </a:rPr>
              <a:t> مجموعه روشهایی است که باعث می شود تا نرم افزار توليد شده کاملا با نيازهای مشتریان مطابقت داشته باشد. در این روش محصول به صورت فاز بندی به مشتری تحویل داده می شود. در واقع مشتری با تيم پروژه کاملا در ارتباط است. متدولوژی  </a:t>
            </a:r>
            <a:r>
              <a:rPr lang="en-US" b="1" dirty="0">
                <a:cs typeface="B Nazanin" panose="00000400000000000000" pitchFamily="2" charset="-78"/>
              </a:rPr>
              <a:t>Agile</a:t>
            </a:r>
            <a:r>
              <a:rPr lang="fa-IR" b="1" dirty="0">
                <a:cs typeface="B Nazanin" panose="00000400000000000000" pitchFamily="2" charset="-78"/>
              </a:rPr>
              <a:t>در سالهایی بوجود آمد که شرکت های نرم افزاری در توليد محصول خود با شکست مواجه می شدند. علت این شکست برآورده نشدن نيازهای مشتریان بود. به عنوان مثال روی یک پروژه نرم افزاری زمان و انرژی گذاشته ميشد ولی در هنگام تحویل آن، نيازهای مشتری را مرتفع نمی کرد.</a:t>
            </a:r>
            <a:endParaRPr lang="en-US" b="1" dirty="0">
              <a:cs typeface="B Nazanin" panose="00000400000000000000" pitchFamily="2" charset="-78"/>
            </a:endParaRPr>
          </a:p>
        </p:txBody>
      </p:sp>
      <p:pic>
        <p:nvPicPr>
          <p:cNvPr id="5" name="Picture 4">
            <a:extLst>
              <a:ext uri="{FF2B5EF4-FFF2-40B4-BE49-F238E27FC236}">
                <a16:creationId xmlns:a16="http://schemas.microsoft.com/office/drawing/2014/main" id="{47D1F161-0677-432E-9972-D04153D098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4759" y="2712481"/>
            <a:ext cx="5280338" cy="30780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Footer Placeholder 7">
            <a:extLst>
              <a:ext uri="{FF2B5EF4-FFF2-40B4-BE49-F238E27FC236}">
                <a16:creationId xmlns:a16="http://schemas.microsoft.com/office/drawing/2014/main" id="{9D57D804-3985-44AC-80FA-0A93CB1E97BA}"/>
              </a:ext>
            </a:extLst>
          </p:cNvPr>
          <p:cNvSpPr>
            <a:spLocks noGrp="1"/>
          </p:cNvSpPr>
          <p:nvPr>
            <p:ph type="ftr" sz="quarter" idx="11"/>
          </p:nvPr>
        </p:nvSpPr>
        <p:spPr/>
        <p:txBody>
          <a:bodyPr/>
          <a:lstStyle/>
          <a:p>
            <a:r>
              <a:rPr lang="en-US"/>
              <a:t>AGILE</a:t>
            </a:r>
            <a:endParaRPr lang="en-US" dirty="0"/>
          </a:p>
        </p:txBody>
      </p:sp>
      <p:sp>
        <p:nvSpPr>
          <p:cNvPr id="4" name="Slide Number Placeholder 3">
            <a:extLst>
              <a:ext uri="{FF2B5EF4-FFF2-40B4-BE49-F238E27FC236}">
                <a16:creationId xmlns:a16="http://schemas.microsoft.com/office/drawing/2014/main" id="{1BAFE453-CD8B-4ADF-87E5-6452643F5DE7}"/>
              </a:ext>
            </a:extLst>
          </p:cNvPr>
          <p:cNvSpPr>
            <a:spLocks noGrp="1"/>
          </p:cNvSpPr>
          <p:nvPr>
            <p:ph type="sldNum" sz="quarter" idx="12"/>
          </p:nvPr>
        </p:nvSpPr>
        <p:spPr/>
        <p:txBody>
          <a:bodyPr/>
          <a:lstStyle/>
          <a:p>
            <a:r>
              <a:rPr lang="fa-IR" dirty="0"/>
              <a:t>2/13</a:t>
            </a:r>
            <a:endParaRPr lang="en-US" dirty="0"/>
          </a:p>
        </p:txBody>
      </p:sp>
    </p:spTree>
    <p:extLst>
      <p:ext uri="{BB962C8B-B14F-4D97-AF65-F5344CB8AC3E}">
        <p14:creationId xmlns:p14="http://schemas.microsoft.com/office/powerpoint/2010/main" val="930677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3D83B75-4231-4F2E-9810-05209CCD961E}"/>
              </a:ext>
            </a:extLst>
          </p:cNvPr>
          <p:cNvSpPr/>
          <p:nvPr/>
        </p:nvSpPr>
        <p:spPr>
          <a:xfrm>
            <a:off x="5170778" y="269314"/>
            <a:ext cx="2399375" cy="400110"/>
          </a:xfrm>
          <a:prstGeom prst="rect">
            <a:avLst/>
          </a:prstGeom>
        </p:spPr>
        <p:txBody>
          <a:bodyPr wrap="none">
            <a:spAutoFit/>
          </a:bodyPr>
          <a:lstStyle/>
          <a:p>
            <a:r>
              <a:rPr lang="en-US" sz="2000" b="1" dirty="0">
                <a:solidFill>
                  <a:srgbClr val="FF0000"/>
                </a:solidFill>
                <a:latin typeface="Arial Black" panose="020B0A04020102020204" pitchFamily="34" charset="0"/>
              </a:rPr>
              <a:t>Scrum- Backlog</a:t>
            </a:r>
          </a:p>
        </p:txBody>
      </p:sp>
      <p:sp>
        <p:nvSpPr>
          <p:cNvPr id="3" name="Rectangle 2">
            <a:extLst>
              <a:ext uri="{FF2B5EF4-FFF2-40B4-BE49-F238E27FC236}">
                <a16:creationId xmlns:a16="http://schemas.microsoft.com/office/drawing/2014/main" id="{F9431AD7-37FF-42B7-898B-734DCBD2B0F5}"/>
              </a:ext>
            </a:extLst>
          </p:cNvPr>
          <p:cNvSpPr/>
          <p:nvPr/>
        </p:nvSpPr>
        <p:spPr>
          <a:xfrm>
            <a:off x="131892" y="669424"/>
            <a:ext cx="11928216" cy="1704121"/>
          </a:xfrm>
          <a:prstGeom prst="rect">
            <a:avLst/>
          </a:prstGeom>
        </p:spPr>
        <p:txBody>
          <a:bodyPr wrap="square">
            <a:spAutoFit/>
          </a:bodyPr>
          <a:lstStyle/>
          <a:p>
            <a:pPr marL="285750" indent="-285750" algn="r" rtl="1">
              <a:lnSpc>
                <a:spcPct val="150000"/>
              </a:lnSpc>
              <a:buFont typeface="Wingdings" panose="05000000000000000000" pitchFamily="2" charset="2"/>
              <a:buChar char="q"/>
            </a:pPr>
            <a:r>
              <a:rPr lang="fa-IR" b="1" dirty="0">
                <a:cs typeface="B Nazanin" panose="00000400000000000000" pitchFamily="2" charset="-78"/>
              </a:rPr>
              <a:t>یک روش گروهی برای تولید و توسعه نرم​افزار است. </a:t>
            </a:r>
            <a:endParaRPr lang="en-US" b="1" dirty="0">
              <a:cs typeface="B Nazanin" panose="00000400000000000000" pitchFamily="2" charset="-78"/>
            </a:endParaRPr>
          </a:p>
          <a:p>
            <a:pPr marL="285750" indent="-285750" algn="r" rtl="1">
              <a:lnSpc>
                <a:spcPct val="150000"/>
              </a:lnSpc>
              <a:buFont typeface="Wingdings" panose="05000000000000000000" pitchFamily="2" charset="2"/>
              <a:buChar char="q"/>
            </a:pPr>
            <a:r>
              <a:rPr lang="fa-IR" b="1" dirty="0">
                <a:cs typeface="B Nazanin" panose="00000400000000000000" pitchFamily="2" charset="-78"/>
              </a:rPr>
              <a:t>این متدولوژی یک مدل تکراری از متدولوژی  </a:t>
            </a:r>
            <a:r>
              <a:rPr lang="en-US" b="1" dirty="0">
                <a:cs typeface="B Nazanin" panose="00000400000000000000" pitchFamily="2" charset="-78"/>
              </a:rPr>
              <a:t> Agile</a:t>
            </a:r>
            <a:r>
              <a:rPr lang="fa-IR" b="1" dirty="0">
                <a:cs typeface="B Nazanin" panose="00000400000000000000" pitchFamily="2" charset="-78"/>
              </a:rPr>
              <a:t>برای حل</a:t>
            </a:r>
            <a:r>
              <a:rPr lang="en-US" b="1" dirty="0">
                <a:cs typeface="B Nazanin" panose="00000400000000000000" pitchFamily="2" charset="-78"/>
              </a:rPr>
              <a:t> </a:t>
            </a:r>
            <a:r>
              <a:rPr lang="fa-IR" b="1" dirty="0">
                <a:cs typeface="B Nazanin" panose="00000400000000000000" pitchFamily="2" charset="-78"/>
              </a:rPr>
              <a:t>مسایل پیچیده است. </a:t>
            </a:r>
            <a:endParaRPr lang="en-US" b="1" dirty="0">
              <a:cs typeface="B Nazanin" panose="00000400000000000000" pitchFamily="2" charset="-78"/>
            </a:endParaRPr>
          </a:p>
          <a:p>
            <a:pPr marL="285750" indent="-285750" algn="r" rtl="1">
              <a:lnSpc>
                <a:spcPct val="150000"/>
              </a:lnSpc>
              <a:buFont typeface="Wingdings" panose="05000000000000000000" pitchFamily="2" charset="2"/>
              <a:buChar char="q"/>
            </a:pPr>
            <a:r>
              <a:rPr lang="fa-IR" b="1" dirty="0">
                <a:cs typeface="B Nazanin" panose="00000400000000000000" pitchFamily="2" charset="-78"/>
              </a:rPr>
              <a:t>با اسکرام این امکان وجود خواهد داشت که مسایل پیچیده به راحتی مدیریت گردد. </a:t>
            </a:r>
            <a:endParaRPr lang="en-US" b="1" dirty="0">
              <a:cs typeface="B Nazanin" panose="00000400000000000000" pitchFamily="2" charset="-78"/>
            </a:endParaRPr>
          </a:p>
          <a:p>
            <a:pPr marL="285750" indent="-285750" algn="r" rtl="1">
              <a:lnSpc>
                <a:spcPct val="150000"/>
              </a:lnSpc>
              <a:buFont typeface="Wingdings" panose="05000000000000000000" pitchFamily="2" charset="2"/>
              <a:buChar char="q"/>
            </a:pPr>
            <a:r>
              <a:rPr lang="fa-IR" b="1" dirty="0">
                <a:cs typeface="B Nazanin" panose="00000400000000000000" pitchFamily="2" charset="-78"/>
              </a:rPr>
              <a:t>اسکرام یک فرایند و یا</a:t>
            </a:r>
            <a:r>
              <a:rPr lang="en-US" b="1" dirty="0">
                <a:cs typeface="B Nazanin" panose="00000400000000000000" pitchFamily="2" charset="-78"/>
              </a:rPr>
              <a:t> </a:t>
            </a:r>
            <a:r>
              <a:rPr lang="fa-IR" b="1" dirty="0">
                <a:cs typeface="B Nazanin" panose="00000400000000000000" pitchFamily="2" charset="-78"/>
              </a:rPr>
              <a:t>تکنیک تولید محصول نیست، بلکه چارچوبی است که بوسیله آن می​توان مدیریت تولید محصول را بهینه نمود. </a:t>
            </a:r>
            <a:endParaRPr lang="en-US" b="1" dirty="0">
              <a:cs typeface="B Nazanin" panose="00000400000000000000" pitchFamily="2" charset="-78"/>
            </a:endParaRPr>
          </a:p>
        </p:txBody>
      </p:sp>
      <p:pic>
        <p:nvPicPr>
          <p:cNvPr id="5" name="Picture 4">
            <a:extLst>
              <a:ext uri="{FF2B5EF4-FFF2-40B4-BE49-F238E27FC236}">
                <a16:creationId xmlns:a16="http://schemas.microsoft.com/office/drawing/2014/main" id="{EA66FD4C-160D-41C1-BB45-C00962812F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1231" y="2603636"/>
            <a:ext cx="7249537" cy="335737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8" name="Footer Placeholder 7">
            <a:extLst>
              <a:ext uri="{FF2B5EF4-FFF2-40B4-BE49-F238E27FC236}">
                <a16:creationId xmlns:a16="http://schemas.microsoft.com/office/drawing/2014/main" id="{311AD41F-43DE-4856-9073-84130EAD3331}"/>
              </a:ext>
            </a:extLst>
          </p:cNvPr>
          <p:cNvSpPr>
            <a:spLocks noGrp="1"/>
          </p:cNvSpPr>
          <p:nvPr>
            <p:ph type="ftr" sz="quarter" idx="11"/>
          </p:nvPr>
        </p:nvSpPr>
        <p:spPr/>
        <p:txBody>
          <a:bodyPr/>
          <a:lstStyle/>
          <a:p>
            <a:r>
              <a:rPr lang="en-US"/>
              <a:t>AGILE</a:t>
            </a:r>
            <a:endParaRPr lang="en-US" dirty="0"/>
          </a:p>
        </p:txBody>
      </p:sp>
      <p:sp>
        <p:nvSpPr>
          <p:cNvPr id="4" name="Slide Number Placeholder 3">
            <a:extLst>
              <a:ext uri="{FF2B5EF4-FFF2-40B4-BE49-F238E27FC236}">
                <a16:creationId xmlns:a16="http://schemas.microsoft.com/office/drawing/2014/main" id="{B95A7CEB-BF35-410B-ADFD-C6AE4AC9B8DC}"/>
              </a:ext>
            </a:extLst>
          </p:cNvPr>
          <p:cNvSpPr>
            <a:spLocks noGrp="1"/>
          </p:cNvSpPr>
          <p:nvPr>
            <p:ph type="sldNum" sz="quarter" idx="12"/>
          </p:nvPr>
        </p:nvSpPr>
        <p:spPr/>
        <p:txBody>
          <a:bodyPr/>
          <a:lstStyle/>
          <a:p>
            <a:r>
              <a:rPr lang="fa-IR" dirty="0"/>
              <a:t>3/13</a:t>
            </a:r>
            <a:endParaRPr lang="en-US" dirty="0"/>
          </a:p>
        </p:txBody>
      </p:sp>
    </p:spTree>
    <p:extLst>
      <p:ext uri="{BB962C8B-B14F-4D97-AF65-F5344CB8AC3E}">
        <p14:creationId xmlns:p14="http://schemas.microsoft.com/office/powerpoint/2010/main" val="3075766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EFD6C1D-ABA8-436D-8F82-94462CD16E0D}"/>
              </a:ext>
            </a:extLst>
          </p:cNvPr>
          <p:cNvSpPr/>
          <p:nvPr/>
        </p:nvSpPr>
        <p:spPr>
          <a:xfrm>
            <a:off x="174812" y="144814"/>
            <a:ext cx="12017188" cy="2550698"/>
          </a:xfrm>
          <a:prstGeom prst="rect">
            <a:avLst/>
          </a:prstGeom>
        </p:spPr>
        <p:txBody>
          <a:bodyPr wrap="square">
            <a:spAutoFit/>
          </a:bodyPr>
          <a:lstStyle/>
          <a:p>
            <a:pPr algn="justLow" rtl="1">
              <a:lnSpc>
                <a:spcPct val="150000"/>
              </a:lnSpc>
            </a:pPr>
            <a:r>
              <a:rPr lang="fa-IR" b="1" dirty="0">
                <a:cs typeface="B Nazanin" panose="00000400000000000000" pitchFamily="2" charset="-78"/>
              </a:rPr>
              <a:t>اسپرینت ها هسته اصلی اسکرام را تشکیل می دهند. در متدولوژی های تکرار شونده دوره های زمانی تکراری وجود دارد که در این دوره ها به تدریج محصول کامل می گردد. بدین صورت که در تولید یک محصول، تعدادی تکرار در نظر گرفته می شود که در پایان دوره زمانی هر تکرار، یک محصول قابل ارائه وجود دارد. به این دوره های زمانی تکرار شونده در اسکرام اسپرینت </a:t>
            </a:r>
            <a:r>
              <a:rPr lang="en-US" b="1" dirty="0">
                <a:solidFill>
                  <a:srgbClr val="00B050"/>
                </a:solidFill>
                <a:cs typeface="B Nazanin" panose="00000400000000000000" pitchFamily="2" charset="-78"/>
              </a:rPr>
              <a:t>sprint</a:t>
            </a:r>
            <a:r>
              <a:rPr lang="fa-IR" b="1" dirty="0">
                <a:cs typeface="B Nazanin" panose="00000400000000000000" pitchFamily="2" charset="-78"/>
              </a:rPr>
              <a:t> می گویند. مجموعه نیازمندی های عملیاتی و غیر عملیاتی </a:t>
            </a:r>
            <a:r>
              <a:rPr lang="fa-IR" b="1" dirty="0">
                <a:solidFill>
                  <a:srgbClr val="00B050"/>
                </a:solidFill>
                <a:cs typeface="B Nazanin" panose="00000400000000000000" pitchFamily="2" charset="-78"/>
              </a:rPr>
              <a:t>(</a:t>
            </a:r>
            <a:r>
              <a:rPr lang="en-US" b="1" dirty="0">
                <a:solidFill>
                  <a:srgbClr val="00B050"/>
                </a:solidFill>
                <a:cs typeface="B Nazanin" panose="00000400000000000000" pitchFamily="2" charset="-78"/>
              </a:rPr>
              <a:t>Functional and NonFunctional Requirements</a:t>
            </a:r>
            <a:r>
              <a:rPr lang="fa-IR" b="1" dirty="0">
                <a:solidFill>
                  <a:srgbClr val="00B050"/>
                </a:solidFill>
                <a:cs typeface="B Nazanin" panose="00000400000000000000" pitchFamily="2" charset="-78"/>
              </a:rPr>
              <a:t>)</a:t>
            </a:r>
            <a:r>
              <a:rPr lang="fa-IR" b="1" dirty="0">
                <a:cs typeface="B Nazanin" panose="00000400000000000000" pitchFamily="2" charset="-78"/>
              </a:rPr>
              <a:t>پروژه، که مستند شده است را  </a:t>
            </a:r>
            <a:r>
              <a:rPr lang="en-US" b="1" dirty="0">
                <a:solidFill>
                  <a:srgbClr val="00B050"/>
                </a:solidFill>
                <a:cs typeface="B Nazanin" panose="00000400000000000000" pitchFamily="2" charset="-78"/>
              </a:rPr>
              <a:t>backlog</a:t>
            </a:r>
            <a:r>
              <a:rPr lang="fa-IR" b="1" dirty="0">
                <a:cs typeface="B Nazanin" panose="00000400000000000000" pitchFamily="2" charset="-78"/>
              </a:rPr>
              <a:t> گویند. مجموعه نیازمندی هایی که در هر اسپرینت باید تمام شوند  </a:t>
            </a:r>
            <a:r>
              <a:rPr lang="en-US" b="1" dirty="0">
                <a:solidFill>
                  <a:srgbClr val="00B050"/>
                </a:solidFill>
                <a:cs typeface="B Nazanin" panose="00000400000000000000" pitchFamily="2" charset="-78"/>
              </a:rPr>
              <a:t>sprint Backlog</a:t>
            </a:r>
            <a:r>
              <a:rPr lang="fa-IR" b="1" dirty="0">
                <a:solidFill>
                  <a:srgbClr val="00B050"/>
                </a:solidFill>
                <a:cs typeface="B Nazanin" panose="00000400000000000000" pitchFamily="2" charset="-78"/>
              </a:rPr>
              <a:t> </a:t>
            </a:r>
            <a:r>
              <a:rPr lang="fa-IR" b="1" dirty="0">
                <a:cs typeface="B Nazanin" panose="00000400000000000000" pitchFamily="2" charset="-78"/>
              </a:rPr>
              <a:t>نامیده می شود. هر  </a:t>
            </a:r>
            <a:r>
              <a:rPr lang="en-US" b="1" dirty="0">
                <a:solidFill>
                  <a:srgbClr val="00B050"/>
                </a:solidFill>
                <a:cs typeface="B Nazanin" panose="00000400000000000000" pitchFamily="2" charset="-78"/>
              </a:rPr>
              <a:t>sprintcycle</a:t>
            </a:r>
            <a:r>
              <a:rPr lang="fa-IR" b="1" dirty="0">
                <a:solidFill>
                  <a:srgbClr val="00B050"/>
                </a:solidFill>
                <a:cs typeface="B Nazanin" panose="00000400000000000000" pitchFamily="2" charset="-78"/>
              </a:rPr>
              <a:t> </a:t>
            </a:r>
            <a:r>
              <a:rPr lang="fa-IR" b="1" dirty="0">
                <a:cs typeface="B Nazanin" panose="00000400000000000000" pitchFamily="2" charset="-78"/>
              </a:rPr>
              <a:t>تا زمانی ادامه پیدا می کند که محصول آماده ارائه باشد. بعد از ارائه محصول ممکن است صاحب پروژه نیازمندی های جدیدی به پروژه اضافه نماید . که به آن ها </a:t>
            </a:r>
            <a:r>
              <a:rPr lang="en-US" b="1" dirty="0">
                <a:solidFill>
                  <a:srgbClr val="00B050"/>
                </a:solidFill>
                <a:cs typeface="B Nazanin" panose="00000400000000000000" pitchFamily="2" charset="-78"/>
              </a:rPr>
              <a:t>Product Backlog</a:t>
            </a:r>
            <a:r>
              <a:rPr lang="fa-IR" b="1" dirty="0">
                <a:solidFill>
                  <a:srgbClr val="00B050"/>
                </a:solidFill>
                <a:cs typeface="B Nazanin" panose="00000400000000000000" pitchFamily="2" charset="-78"/>
              </a:rPr>
              <a:t> </a:t>
            </a:r>
            <a:r>
              <a:rPr lang="fa-IR" b="1" dirty="0">
                <a:cs typeface="B Nazanin" panose="00000400000000000000" pitchFamily="2" charset="-78"/>
              </a:rPr>
              <a:t>گویند.</a:t>
            </a:r>
            <a:endParaRPr lang="en-US" b="1" dirty="0">
              <a:cs typeface="B Nazanin" panose="00000400000000000000" pitchFamily="2" charset="-78"/>
            </a:endParaRPr>
          </a:p>
        </p:txBody>
      </p:sp>
      <p:sp>
        <p:nvSpPr>
          <p:cNvPr id="4" name="Rectangle 3">
            <a:extLst>
              <a:ext uri="{FF2B5EF4-FFF2-40B4-BE49-F238E27FC236}">
                <a16:creationId xmlns:a16="http://schemas.microsoft.com/office/drawing/2014/main" id="{7DB3D6B7-2619-49C1-B599-756094CC5476}"/>
              </a:ext>
            </a:extLst>
          </p:cNvPr>
          <p:cNvSpPr/>
          <p:nvPr/>
        </p:nvSpPr>
        <p:spPr>
          <a:xfrm>
            <a:off x="9439835" y="3028890"/>
            <a:ext cx="3010608" cy="400110"/>
          </a:xfrm>
          <a:prstGeom prst="rect">
            <a:avLst/>
          </a:prstGeom>
        </p:spPr>
        <p:txBody>
          <a:bodyPr wrap="square">
            <a:spAutoFit/>
          </a:bodyPr>
          <a:lstStyle/>
          <a:p>
            <a:r>
              <a:rPr lang="fa-IR" sz="2000" b="1" dirty="0">
                <a:solidFill>
                  <a:srgbClr val="CC0000"/>
                </a:solidFill>
                <a:cs typeface="B Titr" panose="00000700000000000000" pitchFamily="2" charset="-78"/>
              </a:rPr>
              <a:t> ؟                      </a:t>
            </a:r>
            <a:r>
              <a:rPr lang="en-US" sz="2000" b="1" dirty="0">
                <a:solidFill>
                  <a:srgbClr val="CC0000"/>
                </a:solidFill>
                <a:cs typeface="B Titr" panose="00000700000000000000" pitchFamily="2" charset="-78"/>
              </a:rPr>
              <a:t>scrum </a:t>
            </a:r>
            <a:r>
              <a:rPr lang="fa-IR" sz="2000" b="1" dirty="0">
                <a:solidFill>
                  <a:srgbClr val="CC0000"/>
                </a:solidFill>
                <a:cs typeface="B Titr" panose="00000700000000000000" pitchFamily="2" charset="-78"/>
              </a:rPr>
              <a:t>چرا</a:t>
            </a:r>
            <a:endParaRPr lang="en-US" sz="2000" b="1" dirty="0">
              <a:solidFill>
                <a:srgbClr val="CC0000"/>
              </a:solidFill>
              <a:cs typeface="B Titr" panose="00000700000000000000" pitchFamily="2" charset="-78"/>
            </a:endParaRPr>
          </a:p>
        </p:txBody>
      </p:sp>
      <p:sp>
        <p:nvSpPr>
          <p:cNvPr id="5" name="Rectangle 4">
            <a:extLst>
              <a:ext uri="{FF2B5EF4-FFF2-40B4-BE49-F238E27FC236}">
                <a16:creationId xmlns:a16="http://schemas.microsoft.com/office/drawing/2014/main" id="{4549A5F0-EE6A-42EF-84E9-7EF2E70BC28B}"/>
              </a:ext>
            </a:extLst>
          </p:cNvPr>
          <p:cNvSpPr/>
          <p:nvPr/>
        </p:nvSpPr>
        <p:spPr>
          <a:xfrm>
            <a:off x="5428130" y="3429000"/>
            <a:ext cx="6096000" cy="2135200"/>
          </a:xfrm>
          <a:prstGeom prst="rect">
            <a:avLst/>
          </a:prstGeom>
        </p:spPr>
        <p:txBody>
          <a:bodyPr>
            <a:spAutoFit/>
          </a:bodyPr>
          <a:lstStyle/>
          <a:p>
            <a:pPr marL="285750" indent="-285750" algn="r" rtl="1">
              <a:lnSpc>
                <a:spcPct val="150000"/>
              </a:lnSpc>
              <a:buFont typeface="Wingdings" panose="05000000000000000000" pitchFamily="2" charset="2"/>
              <a:buChar char="ü"/>
            </a:pPr>
            <a:r>
              <a:rPr lang="fa-IR" b="1" dirty="0">
                <a:cs typeface="B Nazanin" panose="00000400000000000000" pitchFamily="2" charset="-78"/>
              </a:rPr>
              <a:t>تسریع پروسه ارائه محصول</a:t>
            </a:r>
          </a:p>
          <a:p>
            <a:pPr marL="285750" indent="-285750" algn="r" rtl="1">
              <a:lnSpc>
                <a:spcPct val="150000"/>
              </a:lnSpc>
              <a:buFont typeface="Wingdings" panose="05000000000000000000" pitchFamily="2" charset="2"/>
              <a:buChar char="ü"/>
            </a:pPr>
            <a:r>
              <a:rPr lang="fa-IR" b="1" dirty="0">
                <a:cs typeface="B Nazanin" panose="00000400000000000000" pitchFamily="2" charset="-78"/>
              </a:rPr>
              <a:t>بهبود شیوه کار تیمی</a:t>
            </a:r>
          </a:p>
          <a:p>
            <a:pPr marL="285750" indent="-285750" algn="r" rtl="1">
              <a:lnSpc>
                <a:spcPct val="150000"/>
              </a:lnSpc>
              <a:buFont typeface="Wingdings" panose="05000000000000000000" pitchFamily="2" charset="2"/>
              <a:buChar char="ü"/>
            </a:pPr>
            <a:r>
              <a:rPr lang="fa-IR" b="1" dirty="0">
                <a:cs typeface="B Nazanin" panose="00000400000000000000" pitchFamily="2" charset="-78"/>
              </a:rPr>
              <a:t>افزایش بهره​وری نیروی انسانی</a:t>
            </a:r>
          </a:p>
          <a:p>
            <a:pPr marL="285750" indent="-285750" algn="r" rtl="1">
              <a:lnSpc>
                <a:spcPct val="150000"/>
              </a:lnSpc>
              <a:buFont typeface="Wingdings" panose="05000000000000000000" pitchFamily="2" charset="2"/>
              <a:buChar char="ü"/>
            </a:pPr>
            <a:r>
              <a:rPr lang="fa-IR" b="1" dirty="0">
                <a:cs typeface="B Nazanin" panose="00000400000000000000" pitchFamily="2" charset="-78"/>
              </a:rPr>
              <a:t>کاهش میزان خطا در محصول نهایی</a:t>
            </a:r>
          </a:p>
          <a:p>
            <a:pPr marL="285750" indent="-285750" algn="r" rtl="1">
              <a:lnSpc>
                <a:spcPct val="150000"/>
              </a:lnSpc>
              <a:buFont typeface="Wingdings" panose="05000000000000000000" pitchFamily="2" charset="2"/>
              <a:buChar char="ü"/>
            </a:pPr>
            <a:r>
              <a:rPr lang="fa-IR" b="1" dirty="0">
                <a:cs typeface="B Nazanin" panose="00000400000000000000" pitchFamily="2" charset="-78"/>
              </a:rPr>
              <a:t>رضایت مشتریان و تطابق با نیاز کاربران</a:t>
            </a:r>
            <a:endParaRPr lang="en-US" b="1" dirty="0">
              <a:cs typeface="B Nazanin" panose="00000400000000000000" pitchFamily="2" charset="-78"/>
            </a:endParaRPr>
          </a:p>
        </p:txBody>
      </p:sp>
      <p:sp>
        <p:nvSpPr>
          <p:cNvPr id="8" name="Footer Placeholder 7">
            <a:extLst>
              <a:ext uri="{FF2B5EF4-FFF2-40B4-BE49-F238E27FC236}">
                <a16:creationId xmlns:a16="http://schemas.microsoft.com/office/drawing/2014/main" id="{1EFE41A5-9132-4ADB-9226-33CD9AEAEC38}"/>
              </a:ext>
            </a:extLst>
          </p:cNvPr>
          <p:cNvSpPr>
            <a:spLocks noGrp="1"/>
          </p:cNvSpPr>
          <p:nvPr>
            <p:ph type="ftr" sz="quarter" idx="11"/>
          </p:nvPr>
        </p:nvSpPr>
        <p:spPr>
          <a:xfrm>
            <a:off x="207264" y="6229601"/>
            <a:ext cx="3762129" cy="628399"/>
          </a:xfrm>
        </p:spPr>
        <p:txBody>
          <a:bodyPr/>
          <a:lstStyle/>
          <a:p>
            <a:r>
              <a:rPr lang="en-US" dirty="0"/>
              <a:t>AGILE</a:t>
            </a:r>
          </a:p>
        </p:txBody>
      </p:sp>
      <p:sp>
        <p:nvSpPr>
          <p:cNvPr id="2" name="Slide Number Placeholder 1">
            <a:extLst>
              <a:ext uri="{FF2B5EF4-FFF2-40B4-BE49-F238E27FC236}">
                <a16:creationId xmlns:a16="http://schemas.microsoft.com/office/drawing/2014/main" id="{0BBF3670-C42C-41A8-988B-038D61D78557}"/>
              </a:ext>
            </a:extLst>
          </p:cNvPr>
          <p:cNvSpPr>
            <a:spLocks noGrp="1"/>
          </p:cNvSpPr>
          <p:nvPr>
            <p:ph type="sldNum" sz="quarter" idx="12"/>
          </p:nvPr>
        </p:nvSpPr>
        <p:spPr/>
        <p:txBody>
          <a:bodyPr/>
          <a:lstStyle/>
          <a:p>
            <a:r>
              <a:rPr lang="fa-IR" dirty="0"/>
              <a:t>4/13</a:t>
            </a:r>
            <a:endParaRPr lang="en-US" dirty="0"/>
          </a:p>
        </p:txBody>
      </p:sp>
    </p:spTree>
    <p:extLst>
      <p:ext uri="{BB962C8B-B14F-4D97-AF65-F5344CB8AC3E}">
        <p14:creationId xmlns:p14="http://schemas.microsoft.com/office/powerpoint/2010/main" val="1604605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419AC2-C907-4118-8ED5-6493C82D39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176" y="255494"/>
            <a:ext cx="11376212" cy="5661212"/>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6" name="Footer Placeholder 5">
            <a:extLst>
              <a:ext uri="{FF2B5EF4-FFF2-40B4-BE49-F238E27FC236}">
                <a16:creationId xmlns:a16="http://schemas.microsoft.com/office/drawing/2014/main" id="{00238A30-0595-4B20-A3BC-A730B345DFC3}"/>
              </a:ext>
            </a:extLst>
          </p:cNvPr>
          <p:cNvSpPr>
            <a:spLocks noGrp="1"/>
          </p:cNvSpPr>
          <p:nvPr>
            <p:ph type="ftr" sz="quarter" idx="11"/>
          </p:nvPr>
        </p:nvSpPr>
        <p:spPr/>
        <p:txBody>
          <a:bodyPr/>
          <a:lstStyle/>
          <a:p>
            <a:r>
              <a:rPr lang="en-US"/>
              <a:t>AGILE</a:t>
            </a:r>
            <a:endParaRPr lang="en-US" dirty="0"/>
          </a:p>
        </p:txBody>
      </p:sp>
      <p:sp>
        <p:nvSpPr>
          <p:cNvPr id="2" name="Slide Number Placeholder 1">
            <a:extLst>
              <a:ext uri="{FF2B5EF4-FFF2-40B4-BE49-F238E27FC236}">
                <a16:creationId xmlns:a16="http://schemas.microsoft.com/office/drawing/2014/main" id="{1F3F9C3B-A50D-4DCF-BCA9-2B4E84B74972}"/>
              </a:ext>
            </a:extLst>
          </p:cNvPr>
          <p:cNvSpPr>
            <a:spLocks noGrp="1"/>
          </p:cNvSpPr>
          <p:nvPr>
            <p:ph type="sldNum" sz="quarter" idx="12"/>
          </p:nvPr>
        </p:nvSpPr>
        <p:spPr/>
        <p:txBody>
          <a:bodyPr/>
          <a:lstStyle/>
          <a:p>
            <a:r>
              <a:rPr lang="fa-IR" dirty="0"/>
              <a:t>5/13</a:t>
            </a:r>
            <a:endParaRPr lang="en-US" dirty="0"/>
          </a:p>
        </p:txBody>
      </p:sp>
    </p:spTree>
    <p:extLst>
      <p:ext uri="{BB962C8B-B14F-4D97-AF65-F5344CB8AC3E}">
        <p14:creationId xmlns:p14="http://schemas.microsoft.com/office/powerpoint/2010/main" val="1887754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C78812-D529-4B42-82A3-F4B65909F1A7}"/>
              </a:ext>
            </a:extLst>
          </p:cNvPr>
          <p:cNvSpPr/>
          <p:nvPr/>
        </p:nvSpPr>
        <p:spPr>
          <a:xfrm>
            <a:off x="4426912" y="217799"/>
            <a:ext cx="3900620" cy="400110"/>
          </a:xfrm>
          <a:prstGeom prst="rect">
            <a:avLst/>
          </a:prstGeom>
        </p:spPr>
        <p:txBody>
          <a:bodyPr wrap="none">
            <a:spAutoFit/>
          </a:bodyPr>
          <a:lstStyle/>
          <a:p>
            <a:r>
              <a:rPr lang="en-US" sz="2000" b="1" dirty="0">
                <a:solidFill>
                  <a:srgbClr val="CC0000"/>
                </a:solidFill>
                <a:latin typeface="Arial Black" panose="020B0A04020102020204" pitchFamily="34" charset="0"/>
              </a:rPr>
              <a:t>Agile Project Management</a:t>
            </a:r>
          </a:p>
        </p:txBody>
      </p:sp>
      <p:sp>
        <p:nvSpPr>
          <p:cNvPr id="3" name="Rectangle 2">
            <a:extLst>
              <a:ext uri="{FF2B5EF4-FFF2-40B4-BE49-F238E27FC236}">
                <a16:creationId xmlns:a16="http://schemas.microsoft.com/office/drawing/2014/main" id="{4BEAED97-DA2C-4462-993C-3B31EADC1D5D}"/>
              </a:ext>
            </a:extLst>
          </p:cNvPr>
          <p:cNvSpPr/>
          <p:nvPr/>
        </p:nvSpPr>
        <p:spPr>
          <a:xfrm>
            <a:off x="0" y="617909"/>
            <a:ext cx="12192000" cy="1862048"/>
          </a:xfrm>
          <a:prstGeom prst="rect">
            <a:avLst/>
          </a:prstGeom>
        </p:spPr>
        <p:txBody>
          <a:bodyPr wrap="square">
            <a:spAutoFit/>
          </a:bodyPr>
          <a:lstStyle/>
          <a:p>
            <a:pPr marL="285750" indent="-285750" algn="r" rtl="1">
              <a:lnSpc>
                <a:spcPct val="150000"/>
              </a:lnSpc>
              <a:buFont typeface="Wingdings" panose="05000000000000000000" pitchFamily="2" charset="2"/>
              <a:buChar char="Ø"/>
            </a:pPr>
            <a:r>
              <a:rPr lang="fa-IR" b="1" dirty="0">
                <a:cs typeface="B Nazanin" panose="00000400000000000000" pitchFamily="2" charset="-78"/>
              </a:rPr>
              <a:t>در گذشته، پروژههای   </a:t>
            </a:r>
            <a:r>
              <a:rPr lang="en-US" b="1" dirty="0">
                <a:cs typeface="B Nazanin" panose="00000400000000000000" pitchFamily="2" charset="-78"/>
              </a:rPr>
              <a:t>IT</a:t>
            </a:r>
            <a:r>
              <a:rPr lang="fa-IR" b="1" dirty="0">
                <a:cs typeface="B Nazanin" panose="00000400000000000000" pitchFamily="2" charset="-78"/>
              </a:rPr>
              <a:t> و نرم افزاری به روش سنتی یا روش آبشاری (</a:t>
            </a:r>
            <a:r>
              <a:rPr lang="en-US" b="1" dirty="0">
                <a:cs typeface="B Nazanin" panose="00000400000000000000" pitchFamily="2" charset="-78"/>
              </a:rPr>
              <a:t> (Waterfall  </a:t>
            </a:r>
            <a:r>
              <a:rPr lang="fa-IR" b="1" dirty="0">
                <a:cs typeface="B Nazanin" panose="00000400000000000000" pitchFamily="2" charset="-78"/>
              </a:rPr>
              <a:t>مدیریت می شدند.</a:t>
            </a:r>
            <a:endParaRPr lang="en-US" b="1" dirty="0">
              <a:cs typeface="B Nazanin" panose="00000400000000000000" pitchFamily="2" charset="-78"/>
            </a:endParaRPr>
          </a:p>
          <a:p>
            <a:pPr marL="285750" indent="-285750" algn="r" rtl="1">
              <a:lnSpc>
                <a:spcPct val="150000"/>
              </a:lnSpc>
              <a:buFont typeface="Wingdings" panose="05000000000000000000" pitchFamily="2" charset="2"/>
              <a:buChar char="Ø"/>
            </a:pPr>
            <a:r>
              <a:rPr lang="fa-IR" sz="1600" b="1" dirty="0">
                <a:cs typeface="B Nazanin" panose="00000400000000000000" pitchFamily="2" charset="-78"/>
              </a:rPr>
              <a:t>مدیریت پروژه آبشاری ، روشی است که در آن مراحل اجرای پروژه بطور متوالی و پشت سر</a:t>
            </a:r>
            <a:r>
              <a:rPr lang="en-US" sz="1600" b="1" dirty="0">
                <a:cs typeface="B Nazanin" panose="00000400000000000000" pitchFamily="2" charset="-78"/>
              </a:rPr>
              <a:t> </a:t>
            </a:r>
            <a:r>
              <a:rPr lang="fa-IR" sz="1600" b="1" dirty="0">
                <a:cs typeface="B Nazanin" panose="00000400000000000000" pitchFamily="2" charset="-78"/>
              </a:rPr>
              <a:t>هم انجام می شود.</a:t>
            </a:r>
          </a:p>
          <a:p>
            <a:pPr marL="285750" indent="-285750" algn="r" rtl="1">
              <a:lnSpc>
                <a:spcPct val="150000"/>
              </a:lnSpc>
              <a:buFont typeface="Wingdings" panose="05000000000000000000" pitchFamily="2" charset="2"/>
              <a:buChar char="Ø"/>
            </a:pPr>
            <a:r>
              <a:rPr lang="fa-IR" sz="1600" b="1" dirty="0">
                <a:cs typeface="B Nazanin" panose="00000400000000000000" pitchFamily="2" charset="-78"/>
              </a:rPr>
              <a:t>محصول نهائی در یک پروژه چابک ممکن است متفاوت از آنچه در ابتدا پیش بینی شده بود باشد، ولی به دلیل وجود فرآیند چک کردن </a:t>
            </a:r>
            <a:r>
              <a:rPr lang="en-US" sz="1600" b="1" dirty="0">
                <a:cs typeface="B Nazanin" panose="00000400000000000000" pitchFamily="2" charset="-78"/>
              </a:rPr>
              <a:t>Checking Process</a:t>
            </a:r>
            <a:r>
              <a:rPr lang="fa-IR" sz="1600" b="1" dirty="0">
                <a:cs typeface="B Nazanin" panose="00000400000000000000" pitchFamily="2" charset="-78"/>
              </a:rPr>
              <a:t>اعضای تیم می توانند مطمئن باشند که محصول نهائی همانی است که مشتریان آن را می خواهند.</a:t>
            </a:r>
          </a:p>
          <a:p>
            <a:pPr marL="285750" indent="-285750" algn="r" rtl="1">
              <a:buFont typeface="Wingdings" panose="05000000000000000000" pitchFamily="2" charset="2"/>
              <a:buChar char="Ø"/>
            </a:pPr>
            <a:endParaRPr lang="en-US" sz="1600" dirty="0"/>
          </a:p>
        </p:txBody>
      </p:sp>
      <p:pic>
        <p:nvPicPr>
          <p:cNvPr id="6" name="Picture 5">
            <a:extLst>
              <a:ext uri="{FF2B5EF4-FFF2-40B4-BE49-F238E27FC236}">
                <a16:creationId xmlns:a16="http://schemas.microsoft.com/office/drawing/2014/main" id="{674896FC-8A38-4496-B91A-514730236D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4868" y="2387600"/>
            <a:ext cx="6426557" cy="335496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8" name="Footer Placeholder 7">
            <a:extLst>
              <a:ext uri="{FF2B5EF4-FFF2-40B4-BE49-F238E27FC236}">
                <a16:creationId xmlns:a16="http://schemas.microsoft.com/office/drawing/2014/main" id="{7CA1CEC5-7FE7-440A-847E-3AA3DAB61B7E}"/>
              </a:ext>
            </a:extLst>
          </p:cNvPr>
          <p:cNvSpPr>
            <a:spLocks noGrp="1"/>
          </p:cNvSpPr>
          <p:nvPr>
            <p:ph type="ftr" sz="quarter" idx="11"/>
          </p:nvPr>
        </p:nvSpPr>
        <p:spPr/>
        <p:txBody>
          <a:bodyPr/>
          <a:lstStyle/>
          <a:p>
            <a:r>
              <a:rPr lang="en-US"/>
              <a:t>AGILE</a:t>
            </a:r>
            <a:endParaRPr lang="en-US" dirty="0"/>
          </a:p>
        </p:txBody>
      </p:sp>
      <p:sp>
        <p:nvSpPr>
          <p:cNvPr id="4" name="Slide Number Placeholder 3">
            <a:extLst>
              <a:ext uri="{FF2B5EF4-FFF2-40B4-BE49-F238E27FC236}">
                <a16:creationId xmlns:a16="http://schemas.microsoft.com/office/drawing/2014/main" id="{2BB81BB7-1251-4900-A53F-79793A4607CA}"/>
              </a:ext>
            </a:extLst>
          </p:cNvPr>
          <p:cNvSpPr>
            <a:spLocks noGrp="1"/>
          </p:cNvSpPr>
          <p:nvPr>
            <p:ph type="sldNum" sz="quarter" idx="12"/>
          </p:nvPr>
        </p:nvSpPr>
        <p:spPr/>
        <p:txBody>
          <a:bodyPr/>
          <a:lstStyle/>
          <a:p>
            <a:r>
              <a:rPr lang="fa-IR" dirty="0"/>
              <a:t>6/13</a:t>
            </a:r>
            <a:endParaRPr lang="en-US" dirty="0"/>
          </a:p>
        </p:txBody>
      </p:sp>
    </p:spTree>
    <p:extLst>
      <p:ext uri="{BB962C8B-B14F-4D97-AF65-F5344CB8AC3E}">
        <p14:creationId xmlns:p14="http://schemas.microsoft.com/office/powerpoint/2010/main" val="13321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2B1131-F55E-48ED-B905-0F4677D294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1679" y="141668"/>
            <a:ext cx="8564452" cy="5821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Footer Placeholder 5">
            <a:extLst>
              <a:ext uri="{FF2B5EF4-FFF2-40B4-BE49-F238E27FC236}">
                <a16:creationId xmlns:a16="http://schemas.microsoft.com/office/drawing/2014/main" id="{B84D82AC-6BAF-48B7-A297-2D6B382FD7B7}"/>
              </a:ext>
            </a:extLst>
          </p:cNvPr>
          <p:cNvSpPr>
            <a:spLocks noGrp="1"/>
          </p:cNvSpPr>
          <p:nvPr>
            <p:ph type="ftr" sz="quarter" idx="11"/>
          </p:nvPr>
        </p:nvSpPr>
        <p:spPr/>
        <p:txBody>
          <a:bodyPr/>
          <a:lstStyle/>
          <a:p>
            <a:r>
              <a:rPr lang="en-US"/>
              <a:t>AGILE</a:t>
            </a:r>
            <a:endParaRPr lang="en-US" dirty="0"/>
          </a:p>
        </p:txBody>
      </p:sp>
      <p:sp>
        <p:nvSpPr>
          <p:cNvPr id="2" name="Slide Number Placeholder 1">
            <a:extLst>
              <a:ext uri="{FF2B5EF4-FFF2-40B4-BE49-F238E27FC236}">
                <a16:creationId xmlns:a16="http://schemas.microsoft.com/office/drawing/2014/main" id="{9B31A195-69BA-4873-8324-439EEF485893}"/>
              </a:ext>
            </a:extLst>
          </p:cNvPr>
          <p:cNvSpPr>
            <a:spLocks noGrp="1"/>
          </p:cNvSpPr>
          <p:nvPr>
            <p:ph type="sldNum" sz="quarter" idx="12"/>
          </p:nvPr>
        </p:nvSpPr>
        <p:spPr/>
        <p:txBody>
          <a:bodyPr/>
          <a:lstStyle/>
          <a:p>
            <a:r>
              <a:rPr lang="fa-IR" dirty="0"/>
              <a:t>7/13</a:t>
            </a:r>
            <a:endParaRPr lang="en-US" dirty="0"/>
          </a:p>
        </p:txBody>
      </p:sp>
    </p:spTree>
    <p:extLst>
      <p:ext uri="{BB962C8B-B14F-4D97-AF65-F5344CB8AC3E}">
        <p14:creationId xmlns:p14="http://schemas.microsoft.com/office/powerpoint/2010/main" val="495599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F6D8A6-5024-4485-8A37-77F255B58C70}"/>
              </a:ext>
            </a:extLst>
          </p:cNvPr>
          <p:cNvSpPr/>
          <p:nvPr/>
        </p:nvSpPr>
        <p:spPr>
          <a:xfrm>
            <a:off x="5357842" y="0"/>
            <a:ext cx="2008883" cy="369332"/>
          </a:xfrm>
          <a:prstGeom prst="rect">
            <a:avLst/>
          </a:prstGeom>
        </p:spPr>
        <p:txBody>
          <a:bodyPr wrap="none">
            <a:spAutoFit/>
          </a:bodyPr>
          <a:lstStyle/>
          <a:p>
            <a:r>
              <a:rPr lang="fa-IR" dirty="0">
                <a:solidFill>
                  <a:srgbClr val="CC0000"/>
                </a:solidFill>
                <a:cs typeface="B Titr" panose="00000700000000000000" pitchFamily="2" charset="-78"/>
              </a:rPr>
              <a:t>عناصر اصلي متد چابك</a:t>
            </a:r>
          </a:p>
        </p:txBody>
      </p:sp>
      <p:sp>
        <p:nvSpPr>
          <p:cNvPr id="3" name="Rectangle 2">
            <a:extLst>
              <a:ext uri="{FF2B5EF4-FFF2-40B4-BE49-F238E27FC236}">
                <a16:creationId xmlns:a16="http://schemas.microsoft.com/office/drawing/2014/main" id="{89CDB503-CDC1-4D0C-8358-8B2F520CABC5}"/>
              </a:ext>
            </a:extLst>
          </p:cNvPr>
          <p:cNvSpPr/>
          <p:nvPr/>
        </p:nvSpPr>
        <p:spPr>
          <a:xfrm>
            <a:off x="193183" y="184666"/>
            <a:ext cx="11998818" cy="5970865"/>
          </a:xfrm>
          <a:prstGeom prst="rect">
            <a:avLst/>
          </a:prstGeom>
        </p:spPr>
        <p:txBody>
          <a:bodyPr wrap="square">
            <a:spAutoFit/>
          </a:bodyPr>
          <a:lstStyle/>
          <a:p>
            <a:pPr marL="342900" indent="-342900" algn="justLow" rtl="1">
              <a:lnSpc>
                <a:spcPct val="150000"/>
              </a:lnSpc>
              <a:buAutoNum type="arabicParenR"/>
            </a:pPr>
            <a:r>
              <a:rPr lang="fa-IR" b="1" dirty="0">
                <a:solidFill>
                  <a:srgbClr val="0E00C0"/>
                </a:solidFill>
                <a:cs typeface="B Titr" panose="00000700000000000000" pitchFamily="2" charset="-78"/>
              </a:rPr>
              <a:t>يوزر استوري </a:t>
            </a:r>
            <a:r>
              <a:rPr lang="fa-IR" sz="1600" b="1" dirty="0">
                <a:cs typeface="B Nazanin" panose="00000400000000000000" pitchFamily="2" charset="-78"/>
              </a:rPr>
              <a:t>یوزر استوری به هر ویژگی گفته میشود که میخواهید محصولتان آن را داشته باشد. یوزر استوری، اغلب روی یک کارت یا کاغذ چسبدار رنگی نوشته می شود.</a:t>
            </a:r>
          </a:p>
          <a:p>
            <a:pPr marL="342900" indent="-342900" algn="justLow" rtl="1">
              <a:lnSpc>
                <a:spcPct val="150000"/>
              </a:lnSpc>
              <a:buFontTx/>
              <a:buAutoNum type="arabicParenR"/>
            </a:pPr>
            <a:r>
              <a:rPr lang="fa-IR" sz="1600" b="1" dirty="0">
                <a:solidFill>
                  <a:srgbClr val="0E00C0"/>
                </a:solidFill>
                <a:cs typeface="B Nazanin" panose="00000400000000000000" pitchFamily="2" charset="-78"/>
              </a:rPr>
              <a:t> </a:t>
            </a:r>
            <a:r>
              <a:rPr lang="fa-IR" b="1" dirty="0">
                <a:solidFill>
                  <a:srgbClr val="0E00C0"/>
                </a:solidFill>
                <a:cs typeface="B Titr" panose="00000700000000000000" pitchFamily="2" charset="-78"/>
              </a:rPr>
              <a:t>صاحب محصول</a:t>
            </a:r>
            <a:r>
              <a:rPr lang="en-US" b="1" dirty="0">
                <a:solidFill>
                  <a:srgbClr val="0E00C0"/>
                </a:solidFill>
                <a:cs typeface="B Nazanin" panose="00000400000000000000" pitchFamily="2" charset="-78"/>
              </a:rPr>
              <a:t>(Product Owner)</a:t>
            </a:r>
            <a:r>
              <a:rPr lang="fa-IR" sz="1600" b="1" dirty="0">
                <a:solidFill>
                  <a:srgbClr val="FFFF00"/>
                </a:solidFill>
                <a:cs typeface="B Nazanin" panose="00000400000000000000" pitchFamily="2" charset="-78"/>
              </a:rPr>
              <a:t> </a:t>
            </a:r>
            <a:r>
              <a:rPr lang="fa-IR" sz="1600" b="1" dirty="0">
                <a:cs typeface="B Nazanin" panose="00000400000000000000" pitchFamily="2" charset="-78"/>
              </a:rPr>
              <a:t>صاحب محصول، فرد دوراندیشی است که برای خروجی نهایی پروژه برنامه ریزی میکند. این شخص تصمیم میگیرد که پروژه شامل کدام یوزر استوری باشد و نتیجه مورد نظر پروژه را به گروه اعلام میکند.</a:t>
            </a:r>
          </a:p>
          <a:p>
            <a:pPr marL="342900" indent="-342900" algn="justLow" rtl="1">
              <a:lnSpc>
                <a:spcPct val="150000"/>
              </a:lnSpc>
              <a:buFontTx/>
              <a:buAutoNum type="arabicParenR"/>
            </a:pPr>
            <a:r>
              <a:rPr lang="fa-IR" sz="1600" b="1" dirty="0">
                <a:solidFill>
                  <a:srgbClr val="0E00C0"/>
                </a:solidFill>
                <a:cs typeface="B Nazanin" panose="00000400000000000000" pitchFamily="2" charset="-78"/>
              </a:rPr>
              <a:t> </a:t>
            </a:r>
            <a:r>
              <a:rPr lang="fa-IR" sz="1600" b="1" dirty="0">
                <a:solidFill>
                  <a:srgbClr val="0E00C0"/>
                </a:solidFill>
                <a:cs typeface="B Titr" panose="00000700000000000000" pitchFamily="2" charset="-78"/>
              </a:rPr>
              <a:t>اسكرام مستر</a:t>
            </a:r>
            <a:r>
              <a:rPr lang="en-US" sz="1600" b="1" dirty="0">
                <a:solidFill>
                  <a:srgbClr val="0E00C0"/>
                </a:solidFill>
                <a:cs typeface="B Nazanin" panose="00000400000000000000" pitchFamily="2" charset="-78"/>
              </a:rPr>
              <a:t>(Scrum Master) </a:t>
            </a:r>
            <a:r>
              <a:rPr lang="fa-IR" sz="1600" b="1" dirty="0">
                <a:solidFill>
                  <a:srgbClr val="0E00C0"/>
                </a:solidFill>
                <a:cs typeface="B Nazanin" panose="00000400000000000000" pitchFamily="2" charset="-78"/>
              </a:rPr>
              <a:t> </a:t>
            </a:r>
            <a:r>
              <a:rPr lang="fa-IR" sz="1600" b="1" dirty="0">
                <a:cs typeface="B Nazanin" panose="00000400000000000000" pitchFamily="2" charset="-78"/>
              </a:rPr>
              <a:t>اسکرام مستر یا رهبر اسکرام، مسئول موفقیت عملیاتی پروژه است. او برگزاری جلسات را تسهیل میکند، وظیفه رسیدگی به اعضای تیم را دارد تا از مهیا بودن آنچه که برای انجام وظایف افراد لازم است، مطمئن شود و مراقب اجرای پروژه در مسیرمطلوب باشد.</a:t>
            </a:r>
          </a:p>
          <a:p>
            <a:pPr marL="342900" indent="-342900" algn="justLow" rtl="1">
              <a:lnSpc>
                <a:spcPct val="150000"/>
              </a:lnSpc>
              <a:buFontTx/>
              <a:buAutoNum type="arabicParenR"/>
            </a:pPr>
            <a:r>
              <a:rPr lang="fa-IR" b="1" dirty="0">
                <a:solidFill>
                  <a:srgbClr val="0E00C0"/>
                </a:solidFill>
                <a:cs typeface="B Titr" panose="00000700000000000000" pitchFamily="2" charset="-78"/>
              </a:rPr>
              <a:t>تیم</a:t>
            </a:r>
            <a:r>
              <a:rPr lang="fa-IR" sz="1600" b="1" dirty="0">
                <a:cs typeface="B Nazanin" panose="00000400000000000000" pitchFamily="2" charset="-78"/>
              </a:rPr>
              <a:t> شما به گروهی از افراد نیاز دارید که شما را در توسعه و انتشار محصولتان یاری کنند. تیم میتواند شامل نویسندگان، طراحان، مدیران خلاق، توسعه دهندگان، متخصصان اطمینان کیفیت و متخصصان داده باشد.</a:t>
            </a:r>
          </a:p>
          <a:p>
            <a:pPr marL="342900" indent="-342900" algn="justLow" rtl="1">
              <a:lnSpc>
                <a:spcPct val="150000"/>
              </a:lnSpc>
              <a:buFontTx/>
              <a:buAutoNum type="arabicParenR"/>
            </a:pPr>
            <a:r>
              <a:rPr lang="en-US" b="1" dirty="0">
                <a:solidFill>
                  <a:srgbClr val="0E00C0"/>
                </a:solidFill>
                <a:cs typeface="B Nazanin" panose="00000400000000000000" pitchFamily="2" charset="-78"/>
              </a:rPr>
              <a:t>Sprint</a:t>
            </a:r>
            <a:r>
              <a:rPr lang="fa-IR" b="1" dirty="0">
                <a:solidFill>
                  <a:srgbClr val="0E00C0"/>
                </a:solidFill>
                <a:cs typeface="B Nazanin" panose="00000400000000000000" pitchFamily="2" charset="-78"/>
              </a:rPr>
              <a:t> </a:t>
            </a:r>
            <a:r>
              <a:rPr lang="fa-IR" sz="1600" b="1" dirty="0">
                <a:cs typeface="B Nazanin" panose="00000400000000000000" pitchFamily="2" charset="-78"/>
              </a:rPr>
              <a:t>یک اسپرینت به دوره زمانی گفته میشود که در آن تعداد مشخصی از یوزر استوری ها باید تکمیل شوند. </a:t>
            </a:r>
          </a:p>
          <a:p>
            <a:pPr marL="342900" indent="-342900" algn="justLow" rtl="1">
              <a:lnSpc>
                <a:spcPct val="150000"/>
              </a:lnSpc>
              <a:buFontTx/>
              <a:buAutoNum type="arabicParenR"/>
            </a:pPr>
            <a:r>
              <a:rPr lang="fa-IR" sz="1600" b="1" dirty="0">
                <a:solidFill>
                  <a:srgbClr val="0E00C0"/>
                </a:solidFill>
                <a:cs typeface="B Titr" panose="00000700000000000000" pitchFamily="2" charset="-78"/>
              </a:rPr>
              <a:t> بك لاگ محصول </a:t>
            </a:r>
            <a:r>
              <a:rPr lang="en-US" sz="1600" b="1" dirty="0">
                <a:solidFill>
                  <a:srgbClr val="0E00C0"/>
                </a:solidFill>
                <a:cs typeface="B Titr" panose="00000700000000000000" pitchFamily="2" charset="-78"/>
              </a:rPr>
              <a:t>(Product Backlog)</a:t>
            </a:r>
            <a:r>
              <a:rPr lang="fa-IR" sz="1600" b="1" dirty="0">
                <a:solidFill>
                  <a:srgbClr val="0E00C0"/>
                </a:solidFill>
                <a:cs typeface="B Nazanin" panose="00000400000000000000" pitchFamily="2" charset="-78"/>
              </a:rPr>
              <a:t> </a:t>
            </a:r>
            <a:r>
              <a:rPr lang="fa-IR" sz="1600" b="1" dirty="0">
                <a:cs typeface="B Nazanin" panose="00000400000000000000" pitchFamily="2" charset="-78"/>
              </a:rPr>
              <a:t>بک لاگ محصول در واقع یک لیست کاری است. بک</a:t>
            </a:r>
            <a:r>
              <a:rPr lang="en-US" sz="1600" b="1" dirty="0">
                <a:cs typeface="B Nazanin" panose="00000400000000000000" pitchFamily="2" charset="-78"/>
              </a:rPr>
              <a:t> </a:t>
            </a:r>
            <a:r>
              <a:rPr lang="fa-IR" sz="1600" b="1" dirty="0">
                <a:cs typeface="B Nazanin" panose="00000400000000000000" pitchFamily="2" charset="-78"/>
              </a:rPr>
              <a:t>لاگ محصول، موجب شفافسازی عملکرد پروژه میشود و نشان میدهد که آیا پروژه درمسیر مورد نظر حرکت میکند یا نه</a:t>
            </a:r>
            <a:r>
              <a:rPr lang="en-US" sz="1600" b="1" dirty="0">
                <a:cs typeface="B Nazanin" panose="00000400000000000000" pitchFamily="2" charset="-78"/>
              </a:rPr>
              <a:t>.</a:t>
            </a:r>
            <a:endParaRPr lang="fa-IR" sz="1600" b="1" dirty="0">
              <a:cs typeface="B Nazanin" panose="00000400000000000000" pitchFamily="2" charset="-78"/>
            </a:endParaRPr>
          </a:p>
          <a:p>
            <a:pPr marL="342900" indent="-342900" algn="justLow" rtl="1">
              <a:lnSpc>
                <a:spcPct val="150000"/>
              </a:lnSpc>
              <a:buFontTx/>
              <a:buAutoNum type="arabicParenR"/>
            </a:pPr>
            <a:r>
              <a:rPr lang="fa-IR" b="1" dirty="0">
                <a:solidFill>
                  <a:srgbClr val="0E00C0"/>
                </a:solidFill>
                <a:cs typeface="B Titr" panose="00000700000000000000" pitchFamily="2" charset="-78"/>
              </a:rPr>
              <a:t>اسكرام روزانه </a:t>
            </a:r>
            <a:r>
              <a:rPr lang="fa-IR" sz="1600" b="1" dirty="0">
                <a:cs typeface="B Nazanin" panose="00000400000000000000" pitchFamily="2" charset="-78"/>
              </a:rPr>
              <a:t>اسکرام روزانه یا جلسه روزانه، جلسه کوتاه و ایستاده</a:t>
            </a:r>
            <a:r>
              <a:rPr lang="en-US" sz="1600" b="1" dirty="0">
                <a:cs typeface="B Nazanin" panose="00000400000000000000" pitchFamily="2" charset="-78"/>
              </a:rPr>
              <a:t> </a:t>
            </a:r>
            <a:r>
              <a:rPr lang="fa-IR" sz="1600" b="1" dirty="0">
                <a:cs typeface="B Nazanin" panose="00000400000000000000" pitchFamily="2" charset="-78"/>
              </a:rPr>
              <a:t>ای است که با حضور همه ذینفعان برگزار میشود. طول آن حدود ۷ الی  ۱۵دقیقه بوده و توسط اسکرام مستر، مدیریت میشود. </a:t>
            </a:r>
            <a:endParaRPr lang="en-US" sz="1600" b="1" dirty="0">
              <a:cs typeface="B Nazanin" panose="00000400000000000000" pitchFamily="2" charset="-78"/>
            </a:endParaRPr>
          </a:p>
          <a:p>
            <a:pPr marL="342900" indent="-342900" algn="justLow" rtl="1">
              <a:lnSpc>
                <a:spcPct val="150000"/>
              </a:lnSpc>
              <a:buFontTx/>
              <a:buAutoNum type="arabicParenR"/>
            </a:pPr>
            <a:r>
              <a:rPr lang="kk-KZ" b="1" dirty="0">
                <a:solidFill>
                  <a:srgbClr val="0E00C0"/>
                </a:solidFill>
                <a:cs typeface="B Titr" panose="00000700000000000000" pitchFamily="2" charset="-78"/>
              </a:rPr>
              <a:t>جلسهٴ گذشته</a:t>
            </a:r>
            <a:r>
              <a:rPr lang="fa-IR" b="1" dirty="0">
                <a:solidFill>
                  <a:srgbClr val="0E00C0"/>
                </a:solidFill>
                <a:cs typeface="B Titr" panose="00000700000000000000" pitchFamily="2" charset="-78"/>
              </a:rPr>
              <a:t> </a:t>
            </a:r>
            <a:r>
              <a:rPr lang="kk-KZ" b="1" dirty="0">
                <a:solidFill>
                  <a:srgbClr val="0E00C0"/>
                </a:solidFill>
                <a:cs typeface="B Titr" panose="00000700000000000000" pitchFamily="2" charset="-78"/>
              </a:rPr>
              <a:t>نگر</a:t>
            </a:r>
            <a:r>
              <a:rPr lang="fa-IR" b="1" dirty="0">
                <a:solidFill>
                  <a:srgbClr val="0E00C0"/>
                </a:solidFill>
                <a:cs typeface="B Titr" panose="00000700000000000000" pitchFamily="2" charset="-78"/>
              </a:rPr>
              <a:t> </a:t>
            </a:r>
            <a:r>
              <a:rPr lang="fa-IR" sz="1600" b="1" dirty="0">
                <a:cs typeface="B Nazanin" panose="00000400000000000000" pitchFamily="2" charset="-78"/>
              </a:rPr>
              <a:t>پس از تکمیل همه بخشها و انتشار برنامه، برای ذینفعان پروژه خیلی مهم است که جلسه ای داشته باشند و درمورد اینکه چه چیزهایی خوب بوده و چه چیزهایی در پروژه بعدی قابل ارتقا است، به گفتگو بپردازند. حتی مشتری یا نماینده مشتری بهتر است در این جلسه حضور داشته باشد.</a:t>
            </a:r>
            <a:endParaRPr lang="en-US" sz="1600" b="1" dirty="0">
              <a:cs typeface="B Nazanin" panose="00000400000000000000" pitchFamily="2" charset="-78"/>
            </a:endParaRPr>
          </a:p>
        </p:txBody>
      </p:sp>
      <p:sp>
        <p:nvSpPr>
          <p:cNvPr id="7" name="Footer Placeholder 6">
            <a:extLst>
              <a:ext uri="{FF2B5EF4-FFF2-40B4-BE49-F238E27FC236}">
                <a16:creationId xmlns:a16="http://schemas.microsoft.com/office/drawing/2014/main" id="{174F3868-E2F6-446C-B680-2102C3BAC846}"/>
              </a:ext>
            </a:extLst>
          </p:cNvPr>
          <p:cNvSpPr>
            <a:spLocks noGrp="1"/>
          </p:cNvSpPr>
          <p:nvPr>
            <p:ph type="ftr" sz="quarter" idx="11"/>
          </p:nvPr>
        </p:nvSpPr>
        <p:spPr/>
        <p:txBody>
          <a:bodyPr/>
          <a:lstStyle/>
          <a:p>
            <a:r>
              <a:rPr lang="en-US"/>
              <a:t>AGILE</a:t>
            </a:r>
            <a:endParaRPr lang="en-US" dirty="0"/>
          </a:p>
        </p:txBody>
      </p:sp>
      <p:sp>
        <p:nvSpPr>
          <p:cNvPr id="4" name="Slide Number Placeholder 3">
            <a:extLst>
              <a:ext uri="{FF2B5EF4-FFF2-40B4-BE49-F238E27FC236}">
                <a16:creationId xmlns:a16="http://schemas.microsoft.com/office/drawing/2014/main" id="{F8E20AC6-B06E-4503-95EE-A4317514AEBF}"/>
              </a:ext>
            </a:extLst>
          </p:cNvPr>
          <p:cNvSpPr>
            <a:spLocks noGrp="1"/>
          </p:cNvSpPr>
          <p:nvPr>
            <p:ph type="sldNum" sz="quarter" idx="12"/>
          </p:nvPr>
        </p:nvSpPr>
        <p:spPr/>
        <p:txBody>
          <a:bodyPr/>
          <a:lstStyle/>
          <a:p>
            <a:r>
              <a:rPr lang="fa-IR" dirty="0"/>
              <a:t>8/13</a:t>
            </a:r>
            <a:endParaRPr lang="en-US" dirty="0"/>
          </a:p>
        </p:txBody>
      </p:sp>
    </p:spTree>
    <p:extLst>
      <p:ext uri="{BB962C8B-B14F-4D97-AF65-F5344CB8AC3E}">
        <p14:creationId xmlns:p14="http://schemas.microsoft.com/office/powerpoint/2010/main" val="3758600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C27111-7A76-423D-A1B6-E0419B231759}"/>
              </a:ext>
            </a:extLst>
          </p:cNvPr>
          <p:cNvSpPr/>
          <p:nvPr/>
        </p:nvSpPr>
        <p:spPr>
          <a:xfrm>
            <a:off x="5511236" y="204920"/>
            <a:ext cx="2059025" cy="400110"/>
          </a:xfrm>
          <a:prstGeom prst="rect">
            <a:avLst/>
          </a:prstGeom>
        </p:spPr>
        <p:txBody>
          <a:bodyPr wrap="none">
            <a:spAutoFit/>
          </a:bodyPr>
          <a:lstStyle/>
          <a:p>
            <a:r>
              <a:rPr lang="en-US" sz="2000" dirty="0">
                <a:solidFill>
                  <a:srgbClr val="CC0000"/>
                </a:solidFill>
                <a:latin typeface="Arial Black" panose="020B0A04020102020204" pitchFamily="34" charset="0"/>
              </a:rPr>
              <a:t>RUP vs. Agile</a:t>
            </a:r>
          </a:p>
        </p:txBody>
      </p:sp>
      <p:sp>
        <p:nvSpPr>
          <p:cNvPr id="3" name="Rectangle 2">
            <a:extLst>
              <a:ext uri="{FF2B5EF4-FFF2-40B4-BE49-F238E27FC236}">
                <a16:creationId xmlns:a16="http://schemas.microsoft.com/office/drawing/2014/main" id="{8573FF7B-59C6-48B0-9784-CB96E80F71DE}"/>
              </a:ext>
            </a:extLst>
          </p:cNvPr>
          <p:cNvSpPr/>
          <p:nvPr/>
        </p:nvSpPr>
        <p:spPr>
          <a:xfrm>
            <a:off x="272233" y="605030"/>
            <a:ext cx="11681137" cy="461665"/>
          </a:xfrm>
          <a:prstGeom prst="rect">
            <a:avLst/>
          </a:prstGeom>
        </p:spPr>
        <p:txBody>
          <a:bodyPr wrap="square">
            <a:spAutoFit/>
          </a:bodyPr>
          <a:lstStyle/>
          <a:p>
            <a:pPr algn="r" rtl="1"/>
            <a:r>
              <a:rPr lang="fa-IR" dirty="0"/>
              <a:t> </a:t>
            </a:r>
            <a:r>
              <a:rPr lang="fa-IR" sz="2400" dirty="0">
                <a:solidFill>
                  <a:srgbClr val="CC0000"/>
                </a:solidFill>
                <a:cs typeface="B Titr" panose="00000700000000000000" pitchFamily="2" charset="-78"/>
              </a:rPr>
              <a:t>تفاوت مهم  و اصلی </a:t>
            </a:r>
            <a:r>
              <a:rPr lang="fa-IR" dirty="0"/>
              <a:t>: </a:t>
            </a:r>
            <a:r>
              <a:rPr lang="fa-IR" b="1" dirty="0">
                <a:cs typeface="B Nazanin" panose="00000400000000000000" pitchFamily="2" charset="-78"/>
              </a:rPr>
              <a:t>ارتباط در </a:t>
            </a:r>
            <a:r>
              <a:rPr lang="en-US" b="1" dirty="0">
                <a:cs typeface="B Nazanin" panose="00000400000000000000" pitchFamily="2" charset="-78"/>
              </a:rPr>
              <a:t> RUP</a:t>
            </a:r>
            <a:r>
              <a:rPr lang="fa-IR" b="1" dirty="0">
                <a:cs typeface="B Nazanin" panose="00000400000000000000" pitchFamily="2" charset="-78"/>
              </a:rPr>
              <a:t>بیشتر از طریق اسناد و مدارک است ولی در </a:t>
            </a:r>
            <a:r>
              <a:rPr lang="en-US" b="1" dirty="0">
                <a:cs typeface="B Nazanin" panose="00000400000000000000" pitchFamily="2" charset="-78"/>
              </a:rPr>
              <a:t>Agile </a:t>
            </a:r>
            <a:r>
              <a:rPr lang="fa-IR" b="1" dirty="0">
                <a:cs typeface="B Nazanin" panose="00000400000000000000" pitchFamily="2" charset="-78"/>
              </a:rPr>
              <a:t> ارتباط برقرار کردن بین مشتری و کل تیم است.</a:t>
            </a:r>
            <a:endParaRPr lang="en-US" b="1" dirty="0">
              <a:cs typeface="B Nazanin" panose="00000400000000000000" pitchFamily="2" charset="-78"/>
            </a:endParaRPr>
          </a:p>
        </p:txBody>
      </p:sp>
      <p:sp>
        <p:nvSpPr>
          <p:cNvPr id="4" name="Rectangle 3">
            <a:extLst>
              <a:ext uri="{FF2B5EF4-FFF2-40B4-BE49-F238E27FC236}">
                <a16:creationId xmlns:a16="http://schemas.microsoft.com/office/drawing/2014/main" id="{64AAB98F-492B-431D-98F1-E3B80D014D33}"/>
              </a:ext>
            </a:extLst>
          </p:cNvPr>
          <p:cNvSpPr/>
          <p:nvPr/>
        </p:nvSpPr>
        <p:spPr>
          <a:xfrm>
            <a:off x="79050" y="1005140"/>
            <a:ext cx="11874320" cy="1719702"/>
          </a:xfrm>
          <a:prstGeom prst="rect">
            <a:avLst/>
          </a:prstGeom>
        </p:spPr>
        <p:txBody>
          <a:bodyPr wrap="square">
            <a:spAutoFit/>
          </a:bodyPr>
          <a:lstStyle/>
          <a:p>
            <a:pPr algn="justLow" rtl="1">
              <a:lnSpc>
                <a:spcPct val="150000"/>
              </a:lnSpc>
            </a:pPr>
            <a:r>
              <a:rPr lang="fa-IR" b="1" dirty="0">
                <a:cs typeface="B Nazanin" panose="00000400000000000000" pitchFamily="2" charset="-78"/>
              </a:rPr>
              <a:t>در متدولوژی </a:t>
            </a:r>
            <a:r>
              <a:rPr lang="en-US" b="1" dirty="0">
                <a:cs typeface="B Nazanin" panose="00000400000000000000" pitchFamily="2" charset="-78"/>
              </a:rPr>
              <a:t>RUP </a:t>
            </a:r>
            <a:r>
              <a:rPr lang="fa-IR" b="1" dirty="0">
                <a:cs typeface="B Nazanin" panose="00000400000000000000" pitchFamily="2" charset="-78"/>
              </a:rPr>
              <a:t>تمام جزئیات به وسیله ی </a:t>
            </a:r>
            <a:r>
              <a:rPr lang="en-US" b="1" dirty="0">
                <a:cs typeface="B Nazanin" panose="00000400000000000000" pitchFamily="2" charset="-78"/>
              </a:rPr>
              <a:t>UML </a:t>
            </a:r>
            <a:r>
              <a:rPr lang="fa-IR" b="1" dirty="0">
                <a:cs typeface="B Nazanin" panose="00000400000000000000" pitchFamily="2" charset="-78"/>
              </a:rPr>
              <a:t>مستند سازی می شود. استفاده از این روش ها باعث شکست پروژه می شود زیرا مستند سازی فقط یک عمل اضافه است و کارایی ندارد.برای مثال در  طراحی سایت با</a:t>
            </a:r>
            <a:r>
              <a:rPr lang="en-US" b="1" dirty="0">
                <a:cs typeface="B Nazanin" panose="00000400000000000000" pitchFamily="2" charset="-78"/>
              </a:rPr>
              <a:t>RUP </a:t>
            </a:r>
            <a:r>
              <a:rPr lang="fa-IR" b="1" dirty="0">
                <a:cs typeface="B Nazanin" panose="00000400000000000000" pitchFamily="2" charset="-78"/>
              </a:rPr>
              <a:t> روند به کندی پیش می رود که شامل مراحل آنالیز و تحلیل، پیاده سازی، تست و اجرا می شود. حال اگر بخواهیم در طول پروژه طراحی سایت تغیراتی را اعمال کنیم بایستی یک مرحله به عقب برگردیم که باعث دقت بالای پروژه میشود اما از طرفی دیگر وقت را از دست می دهیم و با شکست مواجه می شویم!</a:t>
            </a:r>
            <a:endParaRPr lang="en-US" b="1" dirty="0">
              <a:cs typeface="B Nazanin" panose="00000400000000000000" pitchFamily="2" charset="-78"/>
            </a:endParaRPr>
          </a:p>
        </p:txBody>
      </p:sp>
      <p:pic>
        <p:nvPicPr>
          <p:cNvPr id="8" name="Picture 7">
            <a:extLst>
              <a:ext uri="{FF2B5EF4-FFF2-40B4-BE49-F238E27FC236}">
                <a16:creationId xmlns:a16="http://schemas.microsoft.com/office/drawing/2014/main" id="{0397123A-F138-470E-A763-16E30B6AB8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0625" y="2833352"/>
            <a:ext cx="6400800" cy="38197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Footer Placeholder 8">
            <a:extLst>
              <a:ext uri="{FF2B5EF4-FFF2-40B4-BE49-F238E27FC236}">
                <a16:creationId xmlns:a16="http://schemas.microsoft.com/office/drawing/2014/main" id="{AFCD7F2C-6EE5-4BEA-9695-D0B219BE972E}"/>
              </a:ext>
            </a:extLst>
          </p:cNvPr>
          <p:cNvSpPr>
            <a:spLocks noGrp="1"/>
          </p:cNvSpPr>
          <p:nvPr>
            <p:ph type="ftr" sz="quarter" idx="11"/>
          </p:nvPr>
        </p:nvSpPr>
        <p:spPr/>
        <p:txBody>
          <a:bodyPr/>
          <a:lstStyle/>
          <a:p>
            <a:r>
              <a:rPr lang="en-US"/>
              <a:t>AGILE</a:t>
            </a:r>
            <a:endParaRPr lang="en-US" dirty="0"/>
          </a:p>
        </p:txBody>
      </p:sp>
      <p:sp>
        <p:nvSpPr>
          <p:cNvPr id="5" name="Slide Number Placeholder 4">
            <a:extLst>
              <a:ext uri="{FF2B5EF4-FFF2-40B4-BE49-F238E27FC236}">
                <a16:creationId xmlns:a16="http://schemas.microsoft.com/office/drawing/2014/main" id="{21F69380-1B4C-4DD9-BED2-3EA2667A2445}"/>
              </a:ext>
            </a:extLst>
          </p:cNvPr>
          <p:cNvSpPr>
            <a:spLocks noGrp="1"/>
          </p:cNvSpPr>
          <p:nvPr>
            <p:ph type="sldNum" sz="quarter" idx="12"/>
          </p:nvPr>
        </p:nvSpPr>
        <p:spPr/>
        <p:txBody>
          <a:bodyPr/>
          <a:lstStyle/>
          <a:p>
            <a:r>
              <a:rPr lang="fa-IR" dirty="0"/>
              <a:t>9/13</a:t>
            </a:r>
            <a:endParaRPr lang="en-US" dirty="0"/>
          </a:p>
        </p:txBody>
      </p:sp>
    </p:spTree>
    <p:extLst>
      <p:ext uri="{BB962C8B-B14F-4D97-AF65-F5344CB8AC3E}">
        <p14:creationId xmlns:p14="http://schemas.microsoft.com/office/powerpoint/2010/main" val="189911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313 -0.27824 L 0.00313 -0.27824 C 0.00013 -0.25394 0.00091 -0.2669 0.00091 -0.23959 L 0.00091 -0.23959 " pathEditMode="relative" ptsTypes="AAAA">
                                      <p:cBhvr>
                                        <p:cTn id="6" dur="2000" fill="hold"/>
                                        <p:tgtEl>
                                          <p:spTgt spid="8"/>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allery">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Gallery">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455</TotalTime>
  <Words>1267</Words>
  <Application>Microsoft Office PowerPoint</Application>
  <PresentationFormat>Widescreen</PresentationFormat>
  <Paragraphs>101</Paragraphs>
  <Slides>13</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B Titr</vt:lpstr>
      <vt:lpstr>Arial</vt:lpstr>
      <vt:lpstr>Wingdings</vt:lpstr>
      <vt:lpstr>B Koodak</vt:lpstr>
      <vt:lpstr>Arial Black</vt:lpstr>
      <vt:lpstr>Rockwell</vt:lpstr>
      <vt:lpstr>Calibri</vt:lpstr>
      <vt:lpstr>Century Schoolbook</vt:lpstr>
      <vt:lpstr>B Nazanin</vt:lpstr>
      <vt:lpstr>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با تشکر از توجه شما</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far had</cp:lastModifiedBy>
  <cp:revision>47</cp:revision>
  <dcterms:created xsi:type="dcterms:W3CDTF">2018-12-11T10:02:04Z</dcterms:created>
  <dcterms:modified xsi:type="dcterms:W3CDTF">2019-11-26T15:08:05Z</dcterms:modified>
</cp:coreProperties>
</file>