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1" r:id="rId11"/>
    <p:sldId id="268" r:id="rId12"/>
    <p:sldId id="269" r:id="rId13"/>
    <p:sldId id="262" r:id="rId14"/>
    <p:sldId id="263" r:id="rId15"/>
    <p:sldId id="270" r:id="rId16"/>
  </p:sldIdLst>
  <p:sldSz cx="12192000" cy="6858000"/>
  <p:notesSz cx="12192000" cy="6858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CC"/>
    <a:srgbClr val="008000"/>
    <a:srgbClr val="0066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31409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009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185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25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49222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14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996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881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063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219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377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660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016752" y="6423659"/>
            <a:ext cx="5683758" cy="43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1991" y="2497835"/>
            <a:ext cx="5655564" cy="3936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8176" y="0"/>
            <a:ext cx="5136502" cy="5555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8067067" y="602586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FF0000"/>
                </a:solidFill>
                <a:cs typeface="B Titr" panose="00000700000000000000" pitchFamily="2" charset="-78"/>
              </a:rPr>
              <a:t>جامعه </a:t>
            </a:r>
            <a:r>
              <a:rPr lang="fa-IR" sz="3600" smtClean="0">
                <a:solidFill>
                  <a:srgbClr val="FF0000"/>
                </a:solidFill>
                <a:cs typeface="B Titr" panose="00000700000000000000" pitchFamily="2" charset="-78"/>
              </a:rPr>
              <a:t>شناسی 3</a:t>
            </a:r>
            <a:endParaRPr lang="fa-IR" sz="360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522052"/>
            <a:ext cx="502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smtClean="0">
                <a:solidFill>
                  <a:srgbClr val="3333FF"/>
                </a:solidFill>
                <a:cs typeface="B Titr" panose="00000700000000000000" pitchFamily="2" charset="-78"/>
              </a:rPr>
              <a:t>درس هشتم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43000"/>
            <a:ext cx="5811012" cy="5704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82983" y="1525524"/>
            <a:ext cx="448106" cy="1819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34038" y="1550669"/>
            <a:ext cx="350520" cy="1722120"/>
          </a:xfrm>
          <a:custGeom>
            <a:avLst/>
            <a:gdLst/>
            <a:ahLst/>
            <a:cxnLst/>
            <a:rect l="l" t="t" r="r" b="b"/>
            <a:pathLst>
              <a:path w="350520" h="1722120">
                <a:moveTo>
                  <a:pt x="0" y="0"/>
                </a:moveTo>
                <a:lnTo>
                  <a:pt x="68210" y="2295"/>
                </a:lnTo>
                <a:lnTo>
                  <a:pt x="123920" y="8556"/>
                </a:lnTo>
                <a:lnTo>
                  <a:pt x="161484" y="17841"/>
                </a:lnTo>
                <a:lnTo>
                  <a:pt x="175259" y="29209"/>
                </a:lnTo>
                <a:lnTo>
                  <a:pt x="175259" y="831850"/>
                </a:lnTo>
                <a:lnTo>
                  <a:pt x="189035" y="843218"/>
                </a:lnTo>
                <a:lnTo>
                  <a:pt x="226599" y="852503"/>
                </a:lnTo>
                <a:lnTo>
                  <a:pt x="282309" y="858764"/>
                </a:lnTo>
                <a:lnTo>
                  <a:pt x="350519" y="861059"/>
                </a:lnTo>
                <a:lnTo>
                  <a:pt x="282309" y="863355"/>
                </a:lnTo>
                <a:lnTo>
                  <a:pt x="226599" y="869616"/>
                </a:lnTo>
                <a:lnTo>
                  <a:pt x="189035" y="878901"/>
                </a:lnTo>
                <a:lnTo>
                  <a:pt x="175259" y="890269"/>
                </a:lnTo>
                <a:lnTo>
                  <a:pt x="175259" y="1692909"/>
                </a:lnTo>
                <a:lnTo>
                  <a:pt x="161484" y="1704278"/>
                </a:lnTo>
                <a:lnTo>
                  <a:pt x="123920" y="1713563"/>
                </a:lnTo>
                <a:lnTo>
                  <a:pt x="68210" y="1719824"/>
                </a:lnTo>
                <a:lnTo>
                  <a:pt x="0" y="1722119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82983" y="4372368"/>
            <a:ext cx="448106" cy="1821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34038" y="4397502"/>
            <a:ext cx="350520" cy="1724025"/>
          </a:xfrm>
          <a:custGeom>
            <a:avLst/>
            <a:gdLst/>
            <a:ahLst/>
            <a:cxnLst/>
            <a:rect l="l" t="t" r="r" b="b"/>
            <a:pathLst>
              <a:path w="350520" h="1724025">
                <a:moveTo>
                  <a:pt x="0" y="0"/>
                </a:moveTo>
                <a:lnTo>
                  <a:pt x="68210" y="2295"/>
                </a:lnTo>
                <a:lnTo>
                  <a:pt x="123920" y="8556"/>
                </a:lnTo>
                <a:lnTo>
                  <a:pt x="161484" y="17841"/>
                </a:lnTo>
                <a:lnTo>
                  <a:pt x="175259" y="29210"/>
                </a:lnTo>
                <a:lnTo>
                  <a:pt x="175259" y="832612"/>
                </a:lnTo>
                <a:lnTo>
                  <a:pt x="189035" y="843980"/>
                </a:lnTo>
                <a:lnTo>
                  <a:pt x="226599" y="853265"/>
                </a:lnTo>
                <a:lnTo>
                  <a:pt x="282309" y="859526"/>
                </a:lnTo>
                <a:lnTo>
                  <a:pt x="350519" y="861822"/>
                </a:lnTo>
                <a:lnTo>
                  <a:pt x="282309" y="864117"/>
                </a:lnTo>
                <a:lnTo>
                  <a:pt x="226599" y="870378"/>
                </a:lnTo>
                <a:lnTo>
                  <a:pt x="189035" y="879663"/>
                </a:lnTo>
                <a:lnTo>
                  <a:pt x="175259" y="891032"/>
                </a:lnTo>
                <a:lnTo>
                  <a:pt x="175259" y="1694434"/>
                </a:lnTo>
                <a:lnTo>
                  <a:pt x="161484" y="1705802"/>
                </a:lnTo>
                <a:lnTo>
                  <a:pt x="123920" y="1715087"/>
                </a:lnTo>
                <a:lnTo>
                  <a:pt x="68210" y="1721348"/>
                </a:lnTo>
                <a:lnTo>
                  <a:pt x="0" y="1723644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2743200" y="280843"/>
            <a:ext cx="8842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CC00CC"/>
                </a:solidFill>
                <a:cs typeface="B Titr" panose="00000700000000000000" pitchFamily="2" charset="-78"/>
              </a:rPr>
              <a:t>تنازع هویت ها ـ دوران پسامدرن ـ تکثرگرایی هویتی</a:t>
            </a:r>
            <a:endParaRPr lang="fa-IR" sz="3600">
              <a:solidFill>
                <a:srgbClr val="CC00CC"/>
              </a:solidFill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1524000"/>
            <a:ext cx="689305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در مدل تکثرگرا ،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تفاوت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های موجود میان گروه های قومی ،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زبانی و ...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حفظ و حتی تشدید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می شود و سیاست هایی در</a:t>
            </a:r>
          </a:p>
          <a:p>
            <a:pPr>
              <a:lnSpc>
                <a:spcPct val="150000"/>
              </a:lnSpc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همین راستا در پیش گرفته می شود .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5400" y="4343400"/>
            <a:ext cx="67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>
                <a:cs typeface="B Titr" panose="00000700000000000000" pitchFamily="2" charset="-78"/>
              </a:rPr>
              <a:t>البته در این الگو به ناچار وجود یک ساختار سیاسی و اقتصادی</a:t>
            </a:r>
          </a:p>
          <a:p>
            <a:pPr algn="just">
              <a:lnSpc>
                <a:spcPct val="150000"/>
              </a:lnSpc>
            </a:pPr>
            <a:r>
              <a:rPr lang="fa-IR" sz="2400">
                <a:cs typeface="B Titr" panose="00000700000000000000" pitchFamily="2" charset="-78"/>
              </a:rPr>
              <a:t>مشترک که گروه های مختلف را به یکدیگر پیوند دهد ، </a:t>
            </a:r>
            <a:r>
              <a:rPr lang="fa-IR" sz="2400" smtClean="0">
                <a:solidFill>
                  <a:srgbClr val="CC00CC"/>
                </a:solidFill>
                <a:cs typeface="B Titr" panose="00000700000000000000" pitchFamily="2" charset="-78"/>
              </a:rPr>
              <a:t>ضروری</a:t>
            </a:r>
            <a:r>
              <a:rPr lang="fa-IR" sz="2400" smtClean="0">
                <a:cs typeface="B Titr" panose="00000700000000000000" pitchFamily="2" charset="-78"/>
              </a:rPr>
              <a:t> است </a:t>
            </a:r>
            <a:r>
              <a:rPr lang="fa-IR" sz="2400">
                <a:cs typeface="B Titr" panose="00000700000000000000" pitchFamily="2" charset="-7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77605"/>
            <a:ext cx="5410200" cy="2770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8841"/>
            <a:ext cx="5493584" cy="2749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8284" y="3581400"/>
            <a:ext cx="1028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b="1">
                <a:latin typeface="BNazaninBold"/>
                <a:cs typeface="B Titr" panose="00000700000000000000" pitchFamily="2" charset="-78"/>
              </a:rPr>
              <a:t>درون بسیاری از جوامع صنعتی، تقسیم بندی های </a:t>
            </a:r>
            <a:r>
              <a:rPr lang="fa-IR" sz="2400" b="1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نژادی</a:t>
            </a:r>
            <a:r>
              <a:rPr lang="fa-IR" sz="2400" b="1">
                <a:latin typeface="BNazaninBold"/>
                <a:cs typeface="B Titr" panose="00000700000000000000" pitchFamily="2" charset="-78"/>
              </a:rPr>
              <a:t> و </a:t>
            </a:r>
            <a:r>
              <a:rPr lang="fa-IR" sz="2400" b="1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قومی</a:t>
            </a:r>
            <a:r>
              <a:rPr lang="fa-IR" sz="2400" b="1">
                <a:latin typeface="BNazaninBold"/>
                <a:cs typeface="B Titr" panose="00000700000000000000" pitchFamily="2" charset="-78"/>
              </a:rPr>
              <a:t> وجود دارد؛ جدایی فرانسوی زبانان ایالت </a:t>
            </a:r>
            <a:r>
              <a:rPr lang="fa-IR" sz="2400" b="1">
                <a:solidFill>
                  <a:srgbClr val="008000"/>
                </a:solidFill>
                <a:latin typeface="BNazaninBold"/>
                <a:cs typeface="B Titr" panose="00000700000000000000" pitchFamily="2" charset="-78"/>
              </a:rPr>
              <a:t>کبک</a:t>
            </a:r>
            <a:r>
              <a:rPr lang="fa-IR" sz="2400" b="1">
                <a:latin typeface="BNazaninBold"/>
                <a:cs typeface="B Titr" panose="00000700000000000000" pitchFamily="2" charset="-78"/>
              </a:rPr>
              <a:t> از انگلیسی زبان ها </a:t>
            </a:r>
            <a:r>
              <a:rPr lang="fa-IR" sz="2400" b="1" smtClean="0">
                <a:latin typeface="BNazaninBold"/>
                <a:cs typeface="B Titr" panose="00000700000000000000" pitchFamily="2" charset="-78"/>
              </a:rPr>
              <a:t>در </a:t>
            </a:r>
            <a:r>
              <a:rPr lang="fa-IR" sz="2400" b="1" smtClean="0">
                <a:solidFill>
                  <a:srgbClr val="CC00CC"/>
                </a:solidFill>
                <a:latin typeface="BNazaninBold"/>
                <a:cs typeface="B Titr" panose="00000700000000000000" pitchFamily="2" charset="-78"/>
              </a:rPr>
              <a:t>کانادا</a:t>
            </a:r>
            <a:r>
              <a:rPr lang="fa-IR" sz="2400" b="1" smtClean="0">
                <a:latin typeface="BNazaninBold"/>
                <a:cs typeface="B Titr" panose="00000700000000000000" pitchFamily="2" charset="-78"/>
              </a:rPr>
              <a:t> </a:t>
            </a:r>
            <a:r>
              <a:rPr lang="fa-IR" sz="2400" b="1">
                <a:latin typeface="BNazaninBold"/>
                <a:cs typeface="B Titr" panose="00000700000000000000" pitchFamily="2" charset="-78"/>
              </a:rPr>
              <a:t>و کشمکش میان فلامان ها و والون ها در </a:t>
            </a:r>
            <a:r>
              <a:rPr lang="fa-IR" sz="2400" b="1">
                <a:solidFill>
                  <a:srgbClr val="CC00CC"/>
                </a:solidFill>
                <a:latin typeface="BNazaninBold"/>
                <a:cs typeface="B Titr" panose="00000700000000000000" pitchFamily="2" charset="-78"/>
              </a:rPr>
              <a:t>بلژیک</a:t>
            </a:r>
            <a:r>
              <a:rPr lang="fa-IR" sz="2400" b="1">
                <a:latin typeface="BNazaninBold"/>
                <a:cs typeface="B Titr" panose="00000700000000000000" pitchFamily="2" charset="-78"/>
              </a:rPr>
              <a:t>.</a:t>
            </a:r>
            <a:endParaRPr lang="fa-IR" sz="240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70280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4800"/>
            <a:ext cx="5363931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04800"/>
            <a:ext cx="5363931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11065" y="3233916"/>
            <a:ext cx="4648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000" b="1">
                <a:solidFill>
                  <a:srgbClr val="C00000"/>
                </a:solidFill>
                <a:latin typeface="BNazaninBold"/>
                <a:cs typeface="B Titr" panose="00000700000000000000" pitchFamily="2" charset="-78"/>
              </a:rPr>
              <a:t>کوکلاس کلان </a:t>
            </a:r>
            <a:r>
              <a:rPr lang="fa-IR" sz="2000" b="1">
                <a:latin typeface="BNazaninBold"/>
                <a:cs typeface="B Titr" panose="00000700000000000000" pitchFamily="2" charset="-78"/>
              </a:rPr>
              <a:t>نام سازمان های همبسته ای در </a:t>
            </a:r>
            <a:r>
              <a:rPr lang="fa-IR" sz="2000" b="1" smtClean="0">
                <a:latin typeface="BNazaninBold"/>
                <a:cs typeface="B Titr" panose="00000700000000000000" pitchFamily="2" charset="-78"/>
              </a:rPr>
              <a:t>ایالات </a:t>
            </a:r>
            <a:r>
              <a:rPr lang="fa-IR" sz="2000" b="1">
                <a:latin typeface="BNazaninBold"/>
                <a:cs typeface="B Titr" panose="00000700000000000000" pitchFamily="2" charset="-78"/>
              </a:rPr>
              <a:t>متحده </a:t>
            </a:r>
            <a:r>
              <a:rPr lang="fa-IR" sz="2000" b="1" smtClean="0">
                <a:latin typeface="BNazaninBold"/>
                <a:cs typeface="B Titr" panose="00000700000000000000" pitchFamily="2" charset="-78"/>
              </a:rPr>
              <a:t>امریکا در گذشته و امروز است که پشتیبان برتری نژاد سفید، </a:t>
            </a:r>
            <a:r>
              <a:rPr lang="fa-IR" sz="2000" b="1" smtClean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نژادگرایی</a:t>
            </a:r>
            <a:r>
              <a:rPr lang="fa-IR" sz="2000" b="1" smtClean="0">
                <a:latin typeface="BNazaninBold"/>
                <a:cs typeface="B Titr" panose="00000700000000000000" pitchFamily="2" charset="-78"/>
              </a:rPr>
              <a:t> است</a:t>
            </a:r>
            <a:r>
              <a:rPr lang="fa-IR" sz="2000" b="1">
                <a:latin typeface="BNazaninBold"/>
                <a:cs typeface="B Titr" panose="00000700000000000000" pitchFamily="2" charset="-78"/>
              </a:rPr>
              <a:t>.</a:t>
            </a:r>
            <a:endParaRPr lang="fa-IR" sz="200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3124200"/>
            <a:ext cx="44958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000" b="1">
                <a:latin typeface="BNazaninBold"/>
                <a:cs typeface="B Titr" panose="00000700000000000000" pitchFamily="2" charset="-78"/>
              </a:rPr>
              <a:t>جشن سال نوی چینی همراه با نمایش ها و تزیین هایش </a:t>
            </a:r>
            <a:r>
              <a:rPr lang="fa-IR" sz="2000" b="1" smtClean="0">
                <a:latin typeface="BNazaninBold"/>
                <a:cs typeface="B Titr" panose="00000700000000000000" pitchFamily="2" charset="-78"/>
              </a:rPr>
              <a:t>فقط رویدادی </a:t>
            </a:r>
            <a:r>
              <a:rPr lang="fa-IR" sz="2000" b="1">
                <a:latin typeface="BNazaninBold"/>
                <a:cs typeface="B Titr" panose="00000700000000000000" pitchFamily="2" charset="-78"/>
              </a:rPr>
              <a:t>نمایشی نیست که هر سال در امریکا برگزار می شود </a:t>
            </a:r>
            <a:r>
              <a:rPr lang="fa-IR" sz="2000" b="1" smtClean="0">
                <a:latin typeface="BNazaninBold"/>
                <a:cs typeface="B Titr" panose="00000700000000000000" pitchFamily="2" charset="-78"/>
              </a:rPr>
              <a:t>بلکه نماد </a:t>
            </a:r>
            <a:r>
              <a:rPr lang="fa-IR" sz="2000" b="1">
                <a:solidFill>
                  <a:srgbClr val="C00000"/>
                </a:solidFill>
                <a:latin typeface="BNazaninBold"/>
                <a:cs typeface="B Titr" panose="00000700000000000000" pitchFamily="2" charset="-78"/>
              </a:rPr>
              <a:t>تداوم و پیوستگی فرهنگی چینی ها </a:t>
            </a:r>
            <a:r>
              <a:rPr lang="fa-IR" sz="2000" b="1">
                <a:latin typeface="BNazaninBold"/>
                <a:cs typeface="B Titr" panose="00000700000000000000" pitchFamily="2" charset="-78"/>
              </a:rPr>
              <a:t>در امریکاست.</a:t>
            </a:r>
            <a:endParaRPr lang="fa-IR" sz="200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695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68011" y="1243583"/>
            <a:ext cx="6954520" cy="448841"/>
          </a:xfrm>
          <a:prstGeom prst="rect">
            <a:avLst/>
          </a:prstGeom>
          <a:solidFill>
            <a:srgbClr val="66FF66"/>
          </a:solidFill>
        </p:spPr>
        <p:txBody>
          <a:bodyPr vert="horz" wrap="square" lIns="0" tIns="0" rIns="0" bIns="0" rtlCol="0">
            <a:spAutoFit/>
          </a:bodyPr>
          <a:lstStyle/>
          <a:p>
            <a:pPr marL="174625" algn="ctr">
              <a:lnSpc>
                <a:spcPts val="3520"/>
              </a:lnSpc>
            </a:pPr>
            <a:r>
              <a:rPr lang="fa-IR" sz="2800">
                <a:cs typeface="B Titr" panose="00000700000000000000" pitchFamily="2" charset="-78"/>
              </a:rPr>
              <a:t>الگوی مطلوب سیاست </a:t>
            </a:r>
            <a:r>
              <a:rPr lang="fa-IR" sz="2800" smtClean="0">
                <a:cs typeface="B Titr" panose="00000700000000000000" pitchFamily="2" charset="-78"/>
              </a:rPr>
              <a:t>هویتی « </a:t>
            </a:r>
            <a:r>
              <a:rPr lang="fa-IR" sz="2800" smtClean="0">
                <a:solidFill>
                  <a:srgbClr val="FF0000"/>
                </a:solidFill>
                <a:cs typeface="B Titr" panose="00000700000000000000" pitchFamily="2" charset="-78"/>
              </a:rPr>
              <a:t>الگوی تعارف </a:t>
            </a:r>
            <a:r>
              <a:rPr lang="fa-IR" sz="2800" smtClean="0">
                <a:cs typeface="B Titr" panose="00000700000000000000" pitchFamily="2" charset="-78"/>
              </a:rPr>
              <a:t>» است</a:t>
            </a:r>
            <a:endParaRPr sz="2800">
              <a:cs typeface="B Titr" panose="00000700000000000000" pitchFamily="2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76755" y="2020570"/>
            <a:ext cx="10145395" cy="646430"/>
          </a:xfrm>
          <a:custGeom>
            <a:avLst/>
            <a:gdLst/>
            <a:ahLst/>
            <a:cxnLst/>
            <a:rect l="l" t="t" r="r" b="b"/>
            <a:pathLst>
              <a:path w="10145395" h="646430">
                <a:moveTo>
                  <a:pt x="0" y="646176"/>
                </a:moveTo>
                <a:lnTo>
                  <a:pt x="10145268" y="646176"/>
                </a:lnTo>
                <a:lnTo>
                  <a:pt x="1014526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5248" y="4267200"/>
            <a:ext cx="7519416" cy="1391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29483" y="4049210"/>
            <a:ext cx="7210044" cy="97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80538" y="4074414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200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03307" y="2738627"/>
            <a:ext cx="2074163" cy="1889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08107" y="4233671"/>
            <a:ext cx="97466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59161" y="4258817"/>
            <a:ext cx="0" cy="1884680"/>
          </a:xfrm>
          <a:custGeom>
            <a:avLst/>
            <a:gdLst/>
            <a:ahLst/>
            <a:cxnLst/>
            <a:rect l="l" t="t" r="r" b="b"/>
            <a:pathLst>
              <a:path h="1884679">
                <a:moveTo>
                  <a:pt x="0" y="0"/>
                </a:moveTo>
                <a:lnTo>
                  <a:pt x="0" y="188426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7828" y="4149794"/>
            <a:ext cx="6109716" cy="97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8882" y="4174997"/>
            <a:ext cx="6012815" cy="0"/>
          </a:xfrm>
          <a:custGeom>
            <a:avLst/>
            <a:gdLst/>
            <a:ahLst/>
            <a:cxnLst/>
            <a:rect l="l" t="t" r="r" b="b"/>
            <a:pathLst>
              <a:path w="6012815">
                <a:moveTo>
                  <a:pt x="0" y="0"/>
                </a:moveTo>
                <a:lnTo>
                  <a:pt x="6012815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01071" y="4326623"/>
            <a:ext cx="97466" cy="14889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52126" y="4351782"/>
            <a:ext cx="0" cy="1391920"/>
          </a:xfrm>
          <a:custGeom>
            <a:avLst/>
            <a:gdLst/>
            <a:ahLst/>
            <a:cxnLst/>
            <a:rect l="l" t="t" r="r" b="b"/>
            <a:pathLst>
              <a:path h="1391920">
                <a:moveTo>
                  <a:pt x="0" y="0"/>
                </a:moveTo>
                <a:lnTo>
                  <a:pt x="0" y="1391373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9660" y="0"/>
            <a:ext cx="2129028" cy="1054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4668011" y="253869"/>
            <a:ext cx="6946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C00000"/>
                </a:solidFill>
                <a:cs typeface="B Titr" panose="00000700000000000000" pitchFamily="2" charset="-78"/>
              </a:rPr>
              <a:t>تعارف هویت ها ـ شناخت متقابل هویت ها</a:t>
            </a:r>
            <a:endParaRPr lang="fa-IR" sz="36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42353" y="2057400"/>
            <a:ext cx="9583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smtClean="0">
                <a:solidFill>
                  <a:srgbClr val="3333FF"/>
                </a:solidFill>
                <a:cs typeface="B Titr" panose="00000700000000000000" pitchFamily="2" charset="-78"/>
              </a:rPr>
              <a:t>تعارف</a:t>
            </a:r>
            <a:r>
              <a:rPr lang="fa-IR" sz="3200" smtClean="0">
                <a:solidFill>
                  <a:srgbClr val="7030A1"/>
                </a:solidFill>
                <a:cs typeface="B Titr" panose="00000700000000000000" pitchFamily="2" charset="-78"/>
              </a:rPr>
              <a:t>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به معنای « </a:t>
            </a:r>
            <a:r>
              <a:rPr lang="fa-IR" sz="2400" smtClean="0">
                <a:solidFill>
                  <a:srgbClr val="CC00CC"/>
                </a:solidFill>
                <a:cs typeface="B Titr" panose="00000700000000000000" pitchFamily="2" charset="-78"/>
              </a:rPr>
              <a:t>هم شناسی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» و « </a:t>
            </a:r>
            <a:r>
              <a:rPr lang="fa-IR" sz="2400" smtClean="0">
                <a:solidFill>
                  <a:srgbClr val="CC00CC"/>
                </a:solidFill>
                <a:cs typeface="B Titr" panose="00000700000000000000" pitchFamily="2" charset="-78"/>
              </a:rPr>
              <a:t>شناخت متقابل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» است و در مقابل « </a:t>
            </a: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تنازع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 » قرار دارد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32557" y="3228567"/>
            <a:ext cx="7637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smtClean="0">
                <a:solidFill>
                  <a:srgbClr val="3333FF"/>
                </a:solidFill>
                <a:cs typeface="B Titr" panose="00000700000000000000" pitchFamily="2" charset="-78"/>
              </a:rPr>
              <a:t>تعارف </a:t>
            </a:r>
            <a:r>
              <a:rPr lang="fa-IR" sz="2800">
                <a:solidFill>
                  <a:srgbClr val="3333FF"/>
                </a:solidFill>
                <a:cs typeface="B Titr" panose="00000700000000000000" pitchFamily="2" charset="-78"/>
              </a:rPr>
              <a:t>هویت ها </a:t>
            </a:r>
            <a:r>
              <a:rPr lang="fa-IR" sz="2800">
                <a:cs typeface="B Titr" panose="00000700000000000000" pitchFamily="2" charset="-78"/>
              </a:rPr>
              <a:t>، همان الگویی است که </a:t>
            </a:r>
            <a:r>
              <a:rPr lang="fa-IR" sz="2800">
                <a:solidFill>
                  <a:srgbClr val="C00000"/>
                </a:solidFill>
                <a:cs typeface="B Titr" panose="00000700000000000000" pitchFamily="2" charset="-78"/>
              </a:rPr>
              <a:t>قرآن</a:t>
            </a:r>
            <a:r>
              <a:rPr lang="fa-IR" sz="2800">
                <a:cs typeface="B Titr" panose="00000700000000000000" pitchFamily="2" charset="-78"/>
              </a:rPr>
              <a:t> ارائه می کند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1120628" y="1603247"/>
            <a:ext cx="679716" cy="328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71681" y="1628394"/>
            <a:ext cx="582295" cy="3187065"/>
          </a:xfrm>
          <a:custGeom>
            <a:avLst/>
            <a:gdLst/>
            <a:ahLst/>
            <a:cxnLst/>
            <a:rect l="l" t="t" r="r" b="b"/>
            <a:pathLst>
              <a:path w="582295" h="3187065">
                <a:moveTo>
                  <a:pt x="0" y="0"/>
                </a:moveTo>
                <a:lnTo>
                  <a:pt x="77388" y="1732"/>
                </a:lnTo>
                <a:lnTo>
                  <a:pt x="146924" y="6622"/>
                </a:lnTo>
                <a:lnTo>
                  <a:pt x="205835" y="14208"/>
                </a:lnTo>
                <a:lnTo>
                  <a:pt x="251347" y="24026"/>
                </a:lnTo>
                <a:lnTo>
                  <a:pt x="291084" y="48513"/>
                </a:lnTo>
                <a:lnTo>
                  <a:pt x="291084" y="1544827"/>
                </a:lnTo>
                <a:lnTo>
                  <a:pt x="301480" y="1557726"/>
                </a:lnTo>
                <a:lnTo>
                  <a:pt x="376332" y="1579133"/>
                </a:lnTo>
                <a:lnTo>
                  <a:pt x="435243" y="1586719"/>
                </a:lnTo>
                <a:lnTo>
                  <a:pt x="504779" y="1591609"/>
                </a:lnTo>
                <a:lnTo>
                  <a:pt x="582168" y="1593341"/>
                </a:lnTo>
                <a:lnTo>
                  <a:pt x="504779" y="1595074"/>
                </a:lnTo>
                <a:lnTo>
                  <a:pt x="435243" y="1599964"/>
                </a:lnTo>
                <a:lnTo>
                  <a:pt x="376332" y="1607550"/>
                </a:lnTo>
                <a:lnTo>
                  <a:pt x="330820" y="1617368"/>
                </a:lnTo>
                <a:lnTo>
                  <a:pt x="291084" y="1641855"/>
                </a:lnTo>
                <a:lnTo>
                  <a:pt x="291084" y="3138169"/>
                </a:lnTo>
                <a:lnTo>
                  <a:pt x="280687" y="3151068"/>
                </a:lnTo>
                <a:lnTo>
                  <a:pt x="251347" y="3162657"/>
                </a:lnTo>
                <a:lnTo>
                  <a:pt x="205835" y="3172475"/>
                </a:lnTo>
                <a:lnTo>
                  <a:pt x="146924" y="3180061"/>
                </a:lnTo>
                <a:lnTo>
                  <a:pt x="77388" y="3184951"/>
                </a:lnTo>
                <a:lnTo>
                  <a:pt x="0" y="3186683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855" y="0"/>
            <a:ext cx="1850136" cy="1693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0" y="4317491"/>
            <a:ext cx="3326891" cy="2540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4668011" y="253869"/>
            <a:ext cx="6946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C00000"/>
                </a:solidFill>
                <a:cs typeface="B Titr" panose="00000700000000000000" pitchFamily="2" charset="-78"/>
              </a:rPr>
              <a:t>تعارف هویت ها ـ شناخت متقابل هویت ها</a:t>
            </a:r>
            <a:endParaRPr lang="fa-IR" sz="36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0" y="1506647"/>
            <a:ext cx="90678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1ـ یکی از راه های ایجاد آشتی و صفا و اتحاد و دوستی در میان گروه ها و ملت ها ، شناخت متقابل است</a:t>
            </a:r>
            <a:endParaRPr lang="fa-IR" sz="2400"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2ـ در </a:t>
            </a:r>
            <a:r>
              <a:rPr lang="fa-IR" sz="2400">
                <a:cs typeface="B Titr" panose="00000700000000000000" pitchFamily="2" charset="-78"/>
              </a:rPr>
              <a:t>الگوی مطلوب قرآنی ، تکثر و تنوع زبانی و نژادی و قومی ، مانع وحدت و همدلی نیست .</a:t>
            </a:r>
          </a:p>
          <a:p>
            <a:pPr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3ـ رشد </a:t>
            </a:r>
            <a:r>
              <a:rPr lang="fa-IR" sz="2400">
                <a:cs typeface="B Titr" panose="00000700000000000000" pitchFamily="2" charset="-78"/>
              </a:rPr>
              <a:t>و شکوفایی جهان اسلام در قرن سوم و چهارم هجری ، به دلیل پیروی از این الگو </a:t>
            </a:r>
            <a:r>
              <a:rPr lang="fa-IR" sz="2400" smtClean="0">
                <a:cs typeface="B Titr" panose="00000700000000000000" pitchFamily="2" charset="-78"/>
              </a:rPr>
              <a:t>واحترام </a:t>
            </a:r>
            <a:r>
              <a:rPr lang="fa-IR" sz="2400">
                <a:cs typeface="B Titr" panose="00000700000000000000" pitchFamily="2" charset="-78"/>
              </a:rPr>
              <a:t>قائل شدن برای اقوام مختلف در جهان اسلام بود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2035" y="457200"/>
            <a:ext cx="3921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علوم اجتماعی و سیاست هویت</a:t>
            </a:r>
            <a:endParaRPr lang="fa-IR" sz="280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9038" y="1143000"/>
            <a:ext cx="5734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008000"/>
                </a:solidFill>
                <a:latin typeface="BNazanin"/>
                <a:cs typeface="B Titr" panose="00000700000000000000" pitchFamily="2" charset="-78"/>
              </a:rPr>
              <a:t>جامعه شناسی انتقادی ریشه در </a:t>
            </a:r>
            <a:r>
              <a:rPr lang="fa-IR" sz="2400">
                <a:solidFill>
                  <a:srgbClr val="FF0000"/>
                </a:solidFill>
                <a:latin typeface="BNazanin"/>
                <a:cs typeface="B Titr" panose="00000700000000000000" pitchFamily="2" charset="-78"/>
              </a:rPr>
              <a:t>رویکرد تفسیری </a:t>
            </a:r>
            <a:r>
              <a:rPr lang="fa-IR" sz="2400">
                <a:solidFill>
                  <a:srgbClr val="008000"/>
                </a:solidFill>
                <a:latin typeface="BNazanin"/>
                <a:cs typeface="B Titr" panose="00000700000000000000" pitchFamily="2" charset="-78"/>
              </a:rPr>
              <a:t>دارد</a:t>
            </a:r>
            <a:endParaRPr lang="fa-IR" sz="240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691" y="1976735"/>
            <a:ext cx="942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smtClean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در رویکرد تفسیری </a:t>
            </a:r>
            <a:r>
              <a:rPr lang="fa-IR" sz="2400" smtClean="0">
                <a:solidFill>
                  <a:srgbClr val="008000"/>
                </a:solidFill>
                <a:latin typeface="BNazanin"/>
                <a:cs typeface="B Titr" panose="00000700000000000000" pitchFamily="2" charset="-78"/>
              </a:rPr>
              <a:t>داوری</a:t>
            </a:r>
            <a:r>
              <a:rPr lang="fa-IR" sz="2400" smtClean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 </a:t>
            </a:r>
            <a:r>
              <a:rPr lang="fa-IR" sz="2400" smtClean="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ارزشها </a:t>
            </a:r>
            <a:r>
              <a:rPr lang="fa-IR" sz="2400" smtClean="0">
                <a:latin typeface="BNazanin"/>
                <a:cs typeface="B Titr" panose="00000700000000000000" pitchFamily="2" charset="-78"/>
              </a:rPr>
              <a:t>و </a:t>
            </a:r>
            <a:r>
              <a:rPr lang="fa-IR" sz="2400" smtClean="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رهایی انسان </a:t>
            </a:r>
            <a:r>
              <a:rPr lang="fa-IR" sz="2400" smtClean="0">
                <a:latin typeface="BNazanin"/>
                <a:cs typeface="B Titr" panose="00000700000000000000" pitchFamily="2" charset="-78"/>
              </a:rPr>
              <a:t>بیرون از دایره علم </a:t>
            </a:r>
            <a:r>
              <a:rPr lang="fa-IR" sz="2400" smtClean="0">
                <a:solidFill>
                  <a:srgbClr val="FF0000"/>
                </a:solidFill>
                <a:latin typeface="BNazanin"/>
                <a:cs typeface="B Titr" panose="00000700000000000000" pitchFamily="2" charset="-78"/>
              </a:rPr>
              <a:t>یا</a:t>
            </a:r>
            <a:r>
              <a:rPr lang="fa-IR" sz="2400" smtClean="0">
                <a:latin typeface="BNazanin"/>
                <a:cs typeface="B Titr" panose="00000700000000000000" pitchFamily="2" charset="-78"/>
              </a:rPr>
              <a:t> درون دایره علم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3232" y="2738735"/>
            <a:ext cx="10120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a-IR" sz="2400" smtClean="0">
                <a:latin typeface="BNazanin"/>
                <a:cs typeface="B Titr" panose="00000700000000000000" pitchFamily="2" charset="-78"/>
              </a:rPr>
              <a:t>درون دایره علم باعث </a:t>
            </a:r>
            <a:r>
              <a:rPr lang="fa-IR" sz="2400" smtClean="0">
                <a:solidFill>
                  <a:srgbClr val="CC00CC"/>
                </a:solidFill>
                <a:latin typeface="BNazanin"/>
                <a:cs typeface="B Titr" panose="00000700000000000000" pitchFamily="2" charset="-78"/>
              </a:rPr>
              <a:t>سلطه گری </a:t>
            </a:r>
            <a:r>
              <a:rPr lang="fa-IR" sz="2400" smtClean="0">
                <a:latin typeface="BNazanin"/>
                <a:cs typeface="B Titr" panose="00000700000000000000" pitchFamily="2" charset="-78"/>
              </a:rPr>
              <a:t>علم با </a:t>
            </a:r>
            <a:r>
              <a:rPr lang="fa-IR" sz="2400" smtClean="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درست و غلط دانستن </a:t>
            </a:r>
            <a:r>
              <a:rPr lang="fa-IR" sz="2400" smtClean="0">
                <a:latin typeface="BNazanin"/>
                <a:cs typeface="B Titr" panose="00000700000000000000" pitchFamily="2" charset="-78"/>
              </a:rPr>
              <a:t>و </a:t>
            </a:r>
            <a:r>
              <a:rPr lang="fa-IR" sz="2400" smtClean="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خوب یا بد جلوه دادن </a:t>
            </a:r>
            <a:r>
              <a:rPr lang="fa-IR" sz="2400" smtClean="0">
                <a:solidFill>
                  <a:srgbClr val="FF0000"/>
                </a:solidFill>
                <a:latin typeface="BNazanin"/>
                <a:cs typeface="B Titr" panose="00000700000000000000" pitchFamily="2" charset="-78"/>
              </a:rPr>
              <a:t>امور</a:t>
            </a:r>
            <a:endParaRPr lang="fa-IR" sz="240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512403"/>
            <a:ext cx="10687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a-IR" sz="2000" smtClean="0">
                <a:latin typeface="BNazanin"/>
                <a:cs typeface="B Titr" panose="00000700000000000000" pitchFamily="2" charset="-78"/>
              </a:rPr>
              <a:t>بیرون دایره علم  همواره </a:t>
            </a:r>
            <a:r>
              <a:rPr lang="fa-IR" sz="2000">
                <a:latin typeface="BNazanin"/>
                <a:cs typeface="B Titr" panose="00000700000000000000" pitchFamily="2" charset="-78"/>
              </a:rPr>
              <a:t>ارزش های </a:t>
            </a:r>
            <a:r>
              <a:rPr lang="fa-IR" sz="200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غالب</a:t>
            </a:r>
            <a:r>
              <a:rPr lang="fa-IR" sz="2000">
                <a:latin typeface="BNazanin"/>
                <a:cs typeface="B Titr" panose="00000700000000000000" pitchFamily="2" charset="-78"/>
              </a:rPr>
              <a:t> </a:t>
            </a:r>
            <a:r>
              <a:rPr lang="fa-IR" sz="2000" smtClean="0">
                <a:latin typeface="BNazanin"/>
                <a:cs typeface="B Titr" panose="00000700000000000000" pitchFamily="2" charset="-78"/>
              </a:rPr>
              <a:t>در زندگی </a:t>
            </a:r>
            <a:r>
              <a:rPr lang="fa-IR" sz="2000">
                <a:latin typeface="BNazanin"/>
                <a:cs typeface="B Titr" panose="00000700000000000000" pitchFamily="2" charset="-78"/>
              </a:rPr>
              <a:t>اجتماعی، ارزش </a:t>
            </a:r>
            <a:r>
              <a:rPr lang="fa-IR" sz="2000" smtClean="0">
                <a:latin typeface="BNazanin"/>
                <a:cs typeface="B Titr" panose="00000700000000000000" pitchFamily="2" charset="-78"/>
              </a:rPr>
              <a:t>های </a:t>
            </a:r>
            <a:r>
              <a:rPr lang="fa-IR" sz="2000" smtClean="0">
                <a:solidFill>
                  <a:srgbClr val="FF0000"/>
                </a:solidFill>
                <a:latin typeface="BNazanin"/>
                <a:cs typeface="B Titr" panose="00000700000000000000" pitchFamily="2" charset="-78"/>
              </a:rPr>
              <a:t>ثروتمندان</a:t>
            </a:r>
            <a:r>
              <a:rPr lang="fa-IR" sz="2000" smtClean="0">
                <a:latin typeface="BNazanin"/>
                <a:cs typeface="B Titr" panose="00000700000000000000" pitchFamily="2" charset="-78"/>
              </a:rPr>
              <a:t> </a:t>
            </a:r>
            <a:r>
              <a:rPr lang="fa-IR" sz="2000">
                <a:latin typeface="BNazanin"/>
                <a:cs typeface="B Titr" panose="00000700000000000000" pitchFamily="2" charset="-78"/>
              </a:rPr>
              <a:t>و </a:t>
            </a:r>
            <a:r>
              <a:rPr lang="fa-IR" sz="2000">
                <a:solidFill>
                  <a:srgbClr val="FF0000"/>
                </a:solidFill>
                <a:latin typeface="BNazanin"/>
                <a:cs typeface="B Titr" panose="00000700000000000000" pitchFamily="2" charset="-78"/>
              </a:rPr>
              <a:t>قدرتمندان</a:t>
            </a:r>
            <a:r>
              <a:rPr lang="fa-IR" sz="2000">
                <a:latin typeface="BNazanin"/>
                <a:cs typeface="B Titr" panose="00000700000000000000" pitchFamily="2" charset="-78"/>
              </a:rPr>
              <a:t> خواهد بود</a:t>
            </a:r>
            <a:endParaRPr lang="fa-IR" sz="2000"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199" y="4063185"/>
            <a:ext cx="8234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>
                <a:latin typeface="BNazanin"/>
                <a:cs typeface="B Titr" panose="00000700000000000000" pitchFamily="2" charset="-78"/>
              </a:rPr>
              <a:t>هر نظریه ای درون </a:t>
            </a:r>
            <a:r>
              <a:rPr lang="fa-IR" sz="2400">
                <a:solidFill>
                  <a:srgbClr val="FF0000"/>
                </a:solidFill>
                <a:latin typeface="BNazanin"/>
                <a:cs typeface="B Titr" panose="00000700000000000000" pitchFamily="2" charset="-78"/>
              </a:rPr>
              <a:t>فرهنگ</a:t>
            </a:r>
            <a:r>
              <a:rPr lang="fa-IR" sz="2400">
                <a:latin typeface="BNazanin"/>
                <a:cs typeface="B Titr" panose="00000700000000000000" pitchFamily="2" charset="-78"/>
              </a:rPr>
              <a:t> و </a:t>
            </a:r>
            <a:r>
              <a:rPr lang="fa-IR" sz="2400" smtClean="0">
                <a:solidFill>
                  <a:srgbClr val="FF0000"/>
                </a:solidFill>
                <a:latin typeface="BNazanin"/>
                <a:cs typeface="B Titr" panose="00000700000000000000" pitchFamily="2" charset="-78"/>
              </a:rPr>
              <a:t>تاریخ</a:t>
            </a:r>
            <a:r>
              <a:rPr lang="fa-IR" sz="2400" smtClean="0">
                <a:latin typeface="BNazanin"/>
                <a:cs typeface="B Titr" panose="00000700000000000000" pitchFamily="2" charset="-78"/>
              </a:rPr>
              <a:t> خود </a:t>
            </a:r>
            <a:r>
              <a:rPr lang="fa-IR" sz="2400">
                <a:latin typeface="BNazanin"/>
                <a:cs typeface="B Titr" panose="00000700000000000000" pitchFamily="2" charset="-78"/>
              </a:rPr>
              <a:t>تولید می شود </a:t>
            </a:r>
            <a:endParaRPr lang="fa-IR" sz="2400" smtClean="0">
              <a:latin typeface="BNazanin"/>
              <a:cs typeface="B Titr" panose="00000700000000000000" pitchFamily="2" charset="-78"/>
            </a:endParaRPr>
          </a:p>
          <a:p>
            <a:pPr algn="ctr"/>
            <a:r>
              <a:rPr lang="fa-IR" sz="2400" smtClean="0">
                <a:latin typeface="BNazanin"/>
                <a:cs typeface="B Titr" panose="00000700000000000000" pitchFamily="2" charset="-78"/>
              </a:rPr>
              <a:t>و </a:t>
            </a:r>
          </a:p>
          <a:p>
            <a:pPr algn="ctr"/>
            <a:r>
              <a:rPr lang="fa-IR" sz="2400" smtClean="0">
                <a:latin typeface="BNazanin"/>
                <a:cs typeface="B Titr" panose="00000700000000000000" pitchFamily="2" charset="-78"/>
              </a:rPr>
              <a:t>هر </a:t>
            </a:r>
            <a:r>
              <a:rPr lang="fa-IR" sz="2400">
                <a:latin typeface="BNazanin"/>
                <a:cs typeface="B Titr" panose="00000700000000000000" pitchFamily="2" charset="-78"/>
              </a:rPr>
              <a:t>فرهنگ و هویتی می تواند نظریه های متناسب با خود را تولید کند.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414186"/>
            <a:ext cx="1068726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گاهی تأکید بر </a:t>
            </a:r>
            <a:r>
              <a:rPr lang="fa-IR" sz="2400">
                <a:solidFill>
                  <a:srgbClr val="FF0000"/>
                </a:solidFill>
                <a:latin typeface="BNazanin"/>
                <a:cs typeface="B Titr" panose="00000700000000000000" pitchFamily="2" charset="-78"/>
              </a:rPr>
              <a:t>تنوع</a:t>
            </a:r>
            <a:r>
              <a:rPr lang="fa-IR" sz="240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 و </a:t>
            </a:r>
            <a:r>
              <a:rPr lang="fa-IR" sz="2400" smtClean="0">
                <a:solidFill>
                  <a:srgbClr val="FF0000"/>
                </a:solidFill>
                <a:latin typeface="BNazanin"/>
                <a:cs typeface="B Titr" panose="00000700000000000000" pitchFamily="2" charset="-78"/>
              </a:rPr>
              <a:t>تکثر</a:t>
            </a:r>
            <a:r>
              <a:rPr lang="fa-IR" sz="2400" smtClean="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 هویت </a:t>
            </a:r>
            <a:r>
              <a:rPr lang="fa-IR" sz="240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ها و اصالت بخشیدن به آن به معنای </a:t>
            </a:r>
            <a:r>
              <a:rPr lang="fa-IR" sz="2400">
                <a:solidFill>
                  <a:srgbClr val="FF0000"/>
                </a:solidFill>
                <a:latin typeface="BNazanin"/>
                <a:cs typeface="B Titr" panose="00000700000000000000" pitchFamily="2" charset="-78"/>
              </a:rPr>
              <a:t>انکار</a:t>
            </a:r>
            <a:r>
              <a:rPr lang="fa-IR" sz="240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 اشتراک و وحدت انسان هاست و فرصت گفت </a:t>
            </a:r>
            <a:r>
              <a:rPr lang="fa-IR" sz="2400" smtClean="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وگو و </a:t>
            </a:r>
            <a:r>
              <a:rPr lang="fa-IR" sz="240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معارفۀ انسان ها و فرهنگ ها را از بین می برد.</a:t>
            </a:r>
            <a:endParaRPr lang="fa-IR" sz="240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3781"/>
            <a:ext cx="2362200" cy="17732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909756"/>
            <a:ext cx="2514600" cy="15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8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80962"/>
            <a:ext cx="10134600" cy="5869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99654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smtClean="0">
                <a:solidFill>
                  <a:srgbClr val="CC00CC"/>
                </a:solidFill>
                <a:cs typeface="B Titr" panose="00000700000000000000" pitchFamily="2" charset="-78"/>
              </a:rPr>
              <a:t>سیاست هویت</a:t>
            </a:r>
            <a:endParaRPr lang="fa-IR" sz="3600">
              <a:solidFill>
                <a:srgbClr val="CC00CC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802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75360" y="3941062"/>
            <a:ext cx="4386072" cy="2916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0660" y="487680"/>
            <a:ext cx="2089403" cy="1914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24655" y="1325880"/>
            <a:ext cx="8174990" cy="89768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algn="ctr">
              <a:lnSpc>
                <a:spcPts val="3450"/>
              </a:lnSpc>
            </a:pPr>
            <a:r>
              <a:rPr lang="fa-IR" sz="2800">
                <a:cs typeface="B Titr" panose="00000700000000000000" pitchFamily="2" charset="-78"/>
              </a:rPr>
              <a:t>هویت به معنای آگاهی فرد </a:t>
            </a:r>
            <a:r>
              <a:rPr lang="fa-IR" sz="2800" smtClean="0">
                <a:cs typeface="B Titr" panose="00000700000000000000" pitchFamily="2" charset="-78"/>
              </a:rPr>
              <a:t>از « </a:t>
            </a:r>
            <a:r>
              <a:rPr lang="fa-IR" sz="2800" smtClean="0">
                <a:solidFill>
                  <a:srgbClr val="3333FF"/>
                </a:solidFill>
                <a:cs typeface="B Titr" panose="00000700000000000000" pitchFamily="2" charset="-78"/>
              </a:rPr>
              <a:t>کیستی</a:t>
            </a:r>
            <a:r>
              <a:rPr lang="fa-IR" sz="2800" smtClean="0">
                <a:cs typeface="B Titr" panose="00000700000000000000" pitchFamily="2" charset="-78"/>
              </a:rPr>
              <a:t> » </a:t>
            </a:r>
            <a:r>
              <a:rPr lang="fa-IR" sz="2800">
                <a:cs typeface="B Titr" panose="00000700000000000000" pitchFamily="2" charset="-78"/>
              </a:rPr>
              <a:t>خود و احساس </a:t>
            </a:r>
            <a:r>
              <a:rPr lang="fa-IR" sz="2800" smtClean="0">
                <a:cs typeface="B Titr" panose="00000700000000000000" pitchFamily="2" charset="-78"/>
              </a:rPr>
              <a:t>تعلق </a:t>
            </a:r>
            <a:r>
              <a:rPr lang="fa-IR" sz="2800">
                <a:cs typeface="B Titr" panose="00000700000000000000" pitchFamily="2" charset="-78"/>
              </a:rPr>
              <a:t>اجتماعی به یک جهان اجتماعی و قلمرو جغرافیایی می باشد .</a:t>
            </a:r>
            <a:endParaRPr sz="28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69638" y="2778379"/>
            <a:ext cx="6827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a-IR" sz="4000">
                <a:solidFill>
                  <a:srgbClr val="008000"/>
                </a:solidFill>
                <a:cs typeface="B Titr" panose="00000700000000000000" pitchFamily="2" charset="-78"/>
              </a:rPr>
              <a:t>شناسنامه </a:t>
            </a:r>
            <a:r>
              <a:rPr lang="fa-IR" sz="4000">
                <a:solidFill>
                  <a:srgbClr val="FF0000"/>
                </a:solidFill>
                <a:cs typeface="B Titr" panose="00000700000000000000" pitchFamily="2" charset="-78"/>
              </a:rPr>
              <a:t>نخستین</a:t>
            </a:r>
            <a:r>
              <a:rPr lang="fa-IR" sz="4000">
                <a:solidFill>
                  <a:srgbClr val="008000"/>
                </a:solidFill>
                <a:cs typeface="B Titr" panose="00000700000000000000" pitchFamily="2" charset="-78"/>
              </a:rPr>
              <a:t> سند هویت ماست </a:t>
            </a:r>
            <a:endParaRPr sz="4000">
              <a:solidFill>
                <a:srgbClr val="008000"/>
              </a:solidFill>
              <a:latin typeface="Arial"/>
              <a:cs typeface="B Titr" panose="00000700000000000000" pitchFamily="2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46235" y="3214784"/>
            <a:ext cx="3331591" cy="3643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10205401" y="30337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FF0000"/>
                </a:solidFill>
                <a:cs typeface="B Titr" panose="00000700000000000000" pitchFamily="2" charset="-78"/>
              </a:rPr>
              <a:t>هویت</a:t>
            </a:r>
            <a:endParaRPr lang="fa-IR" sz="360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04800"/>
            <a:ext cx="4056189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57060" y="3200400"/>
            <a:ext cx="3853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rgbClr val="008000"/>
                </a:solidFill>
                <a:latin typeface="BNazaninBold"/>
                <a:cs typeface="B Titr" panose="00000700000000000000" pitchFamily="2" charset="-78"/>
              </a:rPr>
              <a:t>گذرنامه یک ایرانی در دوره قاجار</a:t>
            </a:r>
            <a:endParaRPr lang="fa-IR" sz="240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3779488"/>
            <a:ext cx="2743200" cy="2542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58200" y="6329329"/>
            <a:ext cx="2882520" cy="400110"/>
          </a:xfrm>
          <a:prstGeom prst="rect">
            <a:avLst/>
          </a:prstGeom>
          <a:solidFill>
            <a:srgbClr val="3333FF"/>
          </a:solidFill>
        </p:spPr>
        <p:txBody>
          <a:bodyPr wrap="none">
            <a:spAutoFit/>
          </a:bodyPr>
          <a:lstStyle/>
          <a:p>
            <a:r>
              <a:rPr lang="fa-IR" sz="2000" b="1">
                <a:solidFill>
                  <a:srgbClr val="FFFF00"/>
                </a:solidFill>
                <a:latin typeface="BNazaninBold"/>
                <a:cs typeface="B Titr" panose="00000700000000000000" pitchFamily="2" charset="-78"/>
              </a:rPr>
              <a:t>اولین گذرنامه ژاپنی، 1866 م</a:t>
            </a:r>
            <a:endParaRPr lang="fa-IR" sz="200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685800"/>
            <a:ext cx="3794773" cy="205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28194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>
                <a:solidFill>
                  <a:srgbClr val="006699"/>
                </a:solidFill>
                <a:latin typeface="BNazaninBold"/>
                <a:cs typeface="B Titr" panose="00000700000000000000" pitchFamily="2" charset="-78"/>
              </a:rPr>
              <a:t>شناسنامة سنگی هخامنشیان به خط </a:t>
            </a:r>
            <a:r>
              <a:rPr lang="fa-IR" sz="2000" b="1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میخی</a:t>
            </a:r>
            <a:r>
              <a:rPr lang="fa-IR" sz="2000" b="1">
                <a:solidFill>
                  <a:srgbClr val="006699"/>
                </a:solidFill>
                <a:latin typeface="BNazaninBold"/>
                <a:cs typeface="B Titr" panose="00000700000000000000" pitchFamily="2" charset="-78"/>
              </a:rPr>
              <a:t> که گفته</a:t>
            </a:r>
          </a:p>
          <a:p>
            <a:pPr algn="ctr"/>
            <a:r>
              <a:rPr lang="fa-IR" sz="2000" b="1">
                <a:solidFill>
                  <a:srgbClr val="006699"/>
                </a:solidFill>
                <a:latin typeface="BNazaninBold"/>
                <a:cs typeface="B Titr" panose="00000700000000000000" pitchFamily="2" charset="-78"/>
              </a:rPr>
              <a:t>می شود </a:t>
            </a:r>
            <a:r>
              <a:rPr lang="fa-IR" sz="2000" b="1">
                <a:solidFill>
                  <a:srgbClr val="C00000"/>
                </a:solidFill>
                <a:latin typeface="BNazaninBold"/>
                <a:cs typeface="B Titr" panose="00000700000000000000" pitchFamily="2" charset="-78"/>
              </a:rPr>
              <a:t>اولین شناسنامة مستند و مکتوب </a:t>
            </a:r>
            <a:r>
              <a:rPr lang="fa-IR" sz="2000" b="1">
                <a:solidFill>
                  <a:srgbClr val="006699"/>
                </a:solidFill>
                <a:latin typeface="BNazaninBold"/>
                <a:cs typeface="B Titr" panose="00000700000000000000" pitchFamily="2" charset="-78"/>
              </a:rPr>
              <a:t>ایرانیان است.</a:t>
            </a:r>
            <a:endParaRPr lang="fa-IR" sz="2000">
              <a:solidFill>
                <a:srgbClr val="006699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789" y="3838200"/>
            <a:ext cx="3525837" cy="25161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6871" y="3888698"/>
            <a:ext cx="3200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b="1">
                <a:solidFill>
                  <a:srgbClr val="7030A0"/>
                </a:solidFill>
                <a:latin typeface="BNazaninBold"/>
                <a:cs typeface="B Titr" panose="00000700000000000000" pitchFamily="2" charset="-78"/>
              </a:rPr>
              <a:t>نمونه ای از یک شناسنامة قدیمی</a:t>
            </a:r>
          </a:p>
          <a:p>
            <a:pPr algn="ctr">
              <a:lnSpc>
                <a:spcPct val="150000"/>
              </a:lnSpc>
            </a:pPr>
            <a:r>
              <a:rPr lang="fa-IR" sz="2000" b="1">
                <a:solidFill>
                  <a:srgbClr val="7030A0"/>
                </a:solidFill>
                <a:latin typeface="BNazaninBold"/>
                <a:cs typeface="B Titr" panose="00000700000000000000" pitchFamily="2" charset="-78"/>
              </a:rPr>
              <a:t>بعد از تشکیل اداره سجل احوال، </a:t>
            </a:r>
            <a:r>
              <a:rPr lang="fa-IR" sz="2000" b="1" smtClean="0">
                <a:solidFill>
                  <a:srgbClr val="7030A0"/>
                </a:solidFill>
                <a:latin typeface="BNazaninBold"/>
                <a:cs typeface="B Titr" panose="00000700000000000000" pitchFamily="2" charset="-78"/>
              </a:rPr>
              <a:t>اولین شناسنامه </a:t>
            </a:r>
            <a:r>
              <a:rPr lang="fa-IR" sz="2000" b="1">
                <a:solidFill>
                  <a:srgbClr val="7030A0"/>
                </a:solidFill>
                <a:latin typeface="BNazaninBold"/>
                <a:cs typeface="B Titr" panose="00000700000000000000" pitchFamily="2" charset="-78"/>
              </a:rPr>
              <a:t>در ایران به شماره 1 در </a:t>
            </a:r>
            <a:r>
              <a:rPr lang="fa-IR" sz="2000" b="1" smtClean="0">
                <a:solidFill>
                  <a:srgbClr val="7030A0"/>
                </a:solidFill>
                <a:latin typeface="BNazaninBold"/>
                <a:cs typeface="B Titr" panose="00000700000000000000" pitchFamily="2" charset="-78"/>
              </a:rPr>
              <a:t>تاریخ 3 </a:t>
            </a:r>
            <a:r>
              <a:rPr lang="fa-IR" sz="2000" b="1">
                <a:solidFill>
                  <a:srgbClr val="7030A0"/>
                </a:solidFill>
                <a:latin typeface="BNazaninBold"/>
                <a:cs typeface="B Titr" panose="00000700000000000000" pitchFamily="2" charset="-78"/>
              </a:rPr>
              <a:t>دی ماه 1297 ه . ش به نام فاطمه </a:t>
            </a:r>
            <a:r>
              <a:rPr lang="fa-IR" sz="2000" b="1" smtClean="0">
                <a:solidFill>
                  <a:srgbClr val="7030A0"/>
                </a:solidFill>
                <a:latin typeface="BNazaninBold"/>
                <a:cs typeface="B Titr" panose="00000700000000000000" pitchFamily="2" charset="-78"/>
              </a:rPr>
              <a:t>ایرانی صادر </a:t>
            </a:r>
            <a:r>
              <a:rPr lang="fa-IR" sz="2000" b="1">
                <a:solidFill>
                  <a:srgbClr val="7030A0"/>
                </a:solidFill>
                <a:latin typeface="BNazaninBold"/>
                <a:cs typeface="B Titr" panose="00000700000000000000" pitchFamily="2" charset="-78"/>
              </a:rPr>
              <a:t>شد.</a:t>
            </a:r>
            <a:endParaRPr lang="fa-IR" sz="200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0038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6300215" y="1702307"/>
            <a:ext cx="1990725" cy="463588"/>
          </a:xfrm>
          <a:prstGeom prst="rect">
            <a:avLst/>
          </a:prstGeom>
          <a:solidFill>
            <a:srgbClr val="CCFF99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algn="ctr">
              <a:lnSpc>
                <a:spcPts val="3725"/>
              </a:lnSpc>
            </a:pPr>
            <a:r>
              <a:rPr lang="fa-IR" sz="2800">
                <a:cs typeface="B Titr" panose="00000700000000000000" pitchFamily="2" charset="-78"/>
              </a:rPr>
              <a:t>تنازع هویت </a:t>
            </a:r>
            <a:r>
              <a:rPr lang="fa-IR" sz="2800" smtClean="0">
                <a:cs typeface="B Titr" panose="00000700000000000000" pitchFamily="2" charset="-78"/>
              </a:rPr>
              <a:t>ها</a:t>
            </a:r>
            <a:endParaRPr sz="28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2303" y="3904488"/>
            <a:ext cx="2105025" cy="463588"/>
          </a:xfrm>
          <a:prstGeom prst="rect">
            <a:avLst/>
          </a:prstGeom>
          <a:solidFill>
            <a:srgbClr val="66FFFF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algn="ctr">
              <a:lnSpc>
                <a:spcPts val="3735"/>
              </a:lnSpc>
            </a:pPr>
            <a:r>
              <a:rPr lang="fa-IR" sz="2800">
                <a:cs typeface="B Titr" panose="00000700000000000000" pitchFamily="2" charset="-78"/>
              </a:rPr>
              <a:t>تعارف هویت ها </a:t>
            </a:r>
            <a:endParaRPr sz="28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00172" y="1223772"/>
            <a:ext cx="2510155" cy="448200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 algn="ctr">
              <a:lnSpc>
                <a:spcPts val="3725"/>
              </a:lnSpc>
            </a:pPr>
            <a:r>
              <a:rPr lang="fa-IR" sz="2400">
                <a:cs typeface="B Titr" panose="00000700000000000000" pitchFamily="2" charset="-78"/>
              </a:rPr>
              <a:t>مدرن : همانند سازی</a:t>
            </a:r>
            <a:endParaRPr sz="2400">
              <a:cs typeface="B Titr" panose="00000700000000000000" pitchFamily="2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2448" y="2170176"/>
            <a:ext cx="2665730" cy="4482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 algn="ctr">
              <a:lnSpc>
                <a:spcPts val="3735"/>
              </a:lnSpc>
            </a:pPr>
            <a:r>
              <a:rPr lang="fa-IR" sz="2400">
                <a:cs typeface="B Titr" panose="00000700000000000000" pitchFamily="2" charset="-78"/>
              </a:rPr>
              <a:t>پسا مدرن : تکثرگرایی</a:t>
            </a:r>
            <a:endParaRPr sz="24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91321" y="2285619"/>
            <a:ext cx="754380" cy="676275"/>
          </a:xfrm>
          <a:custGeom>
            <a:avLst/>
            <a:gdLst/>
            <a:ahLst/>
            <a:cxnLst/>
            <a:rect l="l" t="t" r="r" b="b"/>
            <a:pathLst>
              <a:path w="754379" h="676275">
                <a:moveTo>
                  <a:pt x="310110" y="178942"/>
                </a:moveTo>
                <a:lnTo>
                  <a:pt x="68452" y="178942"/>
                </a:lnTo>
                <a:lnTo>
                  <a:pt x="652399" y="676147"/>
                </a:lnTo>
                <a:lnTo>
                  <a:pt x="753999" y="556894"/>
                </a:lnTo>
                <a:lnTo>
                  <a:pt x="310110" y="178942"/>
                </a:lnTo>
                <a:close/>
              </a:path>
              <a:path w="754379" h="676275">
                <a:moveTo>
                  <a:pt x="220852" y="0"/>
                </a:moveTo>
                <a:lnTo>
                  <a:pt x="0" y="17779"/>
                </a:lnTo>
                <a:lnTo>
                  <a:pt x="17652" y="238632"/>
                </a:lnTo>
                <a:lnTo>
                  <a:pt x="68452" y="178942"/>
                </a:lnTo>
                <a:lnTo>
                  <a:pt x="310110" y="178942"/>
                </a:lnTo>
                <a:lnTo>
                  <a:pt x="170052" y="59689"/>
                </a:lnTo>
                <a:lnTo>
                  <a:pt x="2208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1321" y="2285619"/>
            <a:ext cx="754380" cy="676275"/>
          </a:xfrm>
          <a:custGeom>
            <a:avLst/>
            <a:gdLst/>
            <a:ahLst/>
            <a:cxnLst/>
            <a:rect l="l" t="t" r="r" b="b"/>
            <a:pathLst>
              <a:path w="754379" h="676275">
                <a:moveTo>
                  <a:pt x="0" y="17779"/>
                </a:moveTo>
                <a:lnTo>
                  <a:pt x="220852" y="0"/>
                </a:lnTo>
                <a:lnTo>
                  <a:pt x="170052" y="59689"/>
                </a:lnTo>
                <a:lnTo>
                  <a:pt x="753999" y="556894"/>
                </a:lnTo>
                <a:lnTo>
                  <a:pt x="652399" y="676147"/>
                </a:lnTo>
                <a:lnTo>
                  <a:pt x="68452" y="178942"/>
                </a:lnTo>
                <a:lnTo>
                  <a:pt x="17652" y="238632"/>
                </a:lnTo>
                <a:lnTo>
                  <a:pt x="0" y="17779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3938" y="3245230"/>
            <a:ext cx="638810" cy="795655"/>
          </a:xfrm>
          <a:custGeom>
            <a:avLst/>
            <a:gdLst/>
            <a:ahLst/>
            <a:cxnLst/>
            <a:rect l="l" t="t" r="r" b="b"/>
            <a:pathLst>
              <a:path w="638809" h="795654">
                <a:moveTo>
                  <a:pt x="0" y="576961"/>
                </a:moveTo>
                <a:lnTo>
                  <a:pt x="35686" y="795655"/>
                </a:lnTo>
                <a:lnTo>
                  <a:pt x="254507" y="759968"/>
                </a:lnTo>
                <a:lnTo>
                  <a:pt x="190880" y="714248"/>
                </a:lnTo>
                <a:lnTo>
                  <a:pt x="256712" y="622681"/>
                </a:lnTo>
                <a:lnTo>
                  <a:pt x="63626" y="622681"/>
                </a:lnTo>
                <a:lnTo>
                  <a:pt x="0" y="576961"/>
                </a:lnTo>
                <a:close/>
              </a:path>
              <a:path w="638809" h="795654">
                <a:moveTo>
                  <a:pt x="511301" y="0"/>
                </a:moveTo>
                <a:lnTo>
                  <a:pt x="63626" y="622681"/>
                </a:lnTo>
                <a:lnTo>
                  <a:pt x="256712" y="622681"/>
                </a:lnTo>
                <a:lnTo>
                  <a:pt x="638555" y="91567"/>
                </a:lnTo>
                <a:lnTo>
                  <a:pt x="51130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3938" y="3245230"/>
            <a:ext cx="638810" cy="795655"/>
          </a:xfrm>
          <a:custGeom>
            <a:avLst/>
            <a:gdLst/>
            <a:ahLst/>
            <a:cxnLst/>
            <a:rect l="l" t="t" r="r" b="b"/>
            <a:pathLst>
              <a:path w="638809" h="795654">
                <a:moveTo>
                  <a:pt x="35686" y="795655"/>
                </a:moveTo>
                <a:lnTo>
                  <a:pt x="0" y="576961"/>
                </a:lnTo>
                <a:lnTo>
                  <a:pt x="63626" y="622681"/>
                </a:lnTo>
                <a:lnTo>
                  <a:pt x="511301" y="0"/>
                </a:lnTo>
                <a:lnTo>
                  <a:pt x="638555" y="91567"/>
                </a:lnTo>
                <a:lnTo>
                  <a:pt x="190880" y="714248"/>
                </a:lnTo>
                <a:lnTo>
                  <a:pt x="254507" y="759968"/>
                </a:lnTo>
                <a:lnTo>
                  <a:pt x="35686" y="795655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31611" y="1515110"/>
            <a:ext cx="633095" cy="454025"/>
          </a:xfrm>
          <a:custGeom>
            <a:avLst/>
            <a:gdLst/>
            <a:ahLst/>
            <a:cxnLst/>
            <a:rect l="l" t="t" r="r" b="b"/>
            <a:pathLst>
              <a:path w="633095" h="454025">
                <a:moveTo>
                  <a:pt x="377540" y="185547"/>
                </a:moveTo>
                <a:lnTo>
                  <a:pt x="88773" y="185547"/>
                </a:lnTo>
                <a:lnTo>
                  <a:pt x="563245" y="453643"/>
                </a:lnTo>
                <a:lnTo>
                  <a:pt x="633095" y="329945"/>
                </a:lnTo>
                <a:lnTo>
                  <a:pt x="377540" y="185547"/>
                </a:lnTo>
                <a:close/>
              </a:path>
              <a:path w="633095" h="454025">
                <a:moveTo>
                  <a:pt x="193548" y="0"/>
                </a:moveTo>
                <a:lnTo>
                  <a:pt x="0" y="53848"/>
                </a:lnTo>
                <a:lnTo>
                  <a:pt x="53848" y="247395"/>
                </a:lnTo>
                <a:lnTo>
                  <a:pt x="88773" y="185547"/>
                </a:lnTo>
                <a:lnTo>
                  <a:pt x="377540" y="185547"/>
                </a:lnTo>
                <a:lnTo>
                  <a:pt x="158623" y="61849"/>
                </a:lnTo>
                <a:lnTo>
                  <a:pt x="1935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31611" y="1515110"/>
            <a:ext cx="633095" cy="454025"/>
          </a:xfrm>
          <a:custGeom>
            <a:avLst/>
            <a:gdLst/>
            <a:ahLst/>
            <a:cxnLst/>
            <a:rect l="l" t="t" r="r" b="b"/>
            <a:pathLst>
              <a:path w="633095" h="454025">
                <a:moveTo>
                  <a:pt x="0" y="53848"/>
                </a:moveTo>
                <a:lnTo>
                  <a:pt x="193548" y="0"/>
                </a:lnTo>
                <a:lnTo>
                  <a:pt x="158623" y="61849"/>
                </a:lnTo>
                <a:lnTo>
                  <a:pt x="633095" y="329945"/>
                </a:lnTo>
                <a:lnTo>
                  <a:pt x="563245" y="453643"/>
                </a:lnTo>
                <a:lnTo>
                  <a:pt x="88773" y="185547"/>
                </a:lnTo>
                <a:lnTo>
                  <a:pt x="53848" y="247395"/>
                </a:lnTo>
                <a:lnTo>
                  <a:pt x="0" y="53848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74791" y="2050542"/>
            <a:ext cx="588010" cy="501015"/>
          </a:xfrm>
          <a:custGeom>
            <a:avLst/>
            <a:gdLst/>
            <a:ahLst/>
            <a:cxnLst/>
            <a:rect l="l" t="t" r="r" b="b"/>
            <a:pathLst>
              <a:path w="588010" h="501014">
                <a:moveTo>
                  <a:pt x="26035" y="275844"/>
                </a:moveTo>
                <a:lnTo>
                  <a:pt x="0" y="474980"/>
                </a:lnTo>
                <a:lnTo>
                  <a:pt x="199136" y="501015"/>
                </a:lnTo>
                <a:lnTo>
                  <a:pt x="155829" y="444754"/>
                </a:lnTo>
                <a:lnTo>
                  <a:pt x="302380" y="332105"/>
                </a:lnTo>
                <a:lnTo>
                  <a:pt x="69342" y="332105"/>
                </a:lnTo>
                <a:lnTo>
                  <a:pt x="26035" y="275844"/>
                </a:lnTo>
                <a:close/>
              </a:path>
              <a:path w="588010" h="501014">
                <a:moveTo>
                  <a:pt x="501396" y="0"/>
                </a:moveTo>
                <a:lnTo>
                  <a:pt x="69342" y="332105"/>
                </a:lnTo>
                <a:lnTo>
                  <a:pt x="302380" y="332105"/>
                </a:lnTo>
                <a:lnTo>
                  <a:pt x="587883" y="112649"/>
                </a:lnTo>
                <a:lnTo>
                  <a:pt x="5013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4791" y="2050542"/>
            <a:ext cx="588010" cy="501015"/>
          </a:xfrm>
          <a:custGeom>
            <a:avLst/>
            <a:gdLst/>
            <a:ahLst/>
            <a:cxnLst/>
            <a:rect l="l" t="t" r="r" b="b"/>
            <a:pathLst>
              <a:path w="588010" h="501014">
                <a:moveTo>
                  <a:pt x="0" y="474980"/>
                </a:moveTo>
                <a:lnTo>
                  <a:pt x="26035" y="275844"/>
                </a:lnTo>
                <a:lnTo>
                  <a:pt x="69342" y="332105"/>
                </a:lnTo>
                <a:lnTo>
                  <a:pt x="501396" y="0"/>
                </a:lnTo>
                <a:lnTo>
                  <a:pt x="587883" y="112649"/>
                </a:lnTo>
                <a:lnTo>
                  <a:pt x="155829" y="444754"/>
                </a:lnTo>
                <a:lnTo>
                  <a:pt x="199136" y="501015"/>
                </a:lnTo>
                <a:lnTo>
                  <a:pt x="0" y="47498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4972" y="3904488"/>
            <a:ext cx="2994660" cy="585470"/>
          </a:xfrm>
          <a:custGeom>
            <a:avLst/>
            <a:gdLst/>
            <a:ahLst/>
            <a:cxnLst/>
            <a:rect l="l" t="t" r="r" b="b"/>
            <a:pathLst>
              <a:path w="2994660" h="585470">
                <a:moveTo>
                  <a:pt x="0" y="585216"/>
                </a:moveTo>
                <a:lnTo>
                  <a:pt x="2994660" y="585216"/>
                </a:lnTo>
                <a:lnTo>
                  <a:pt x="2994660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04972" y="4036803"/>
            <a:ext cx="299466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05"/>
              </a:spcBef>
            </a:pP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شناخت متقابل هویت ها</a:t>
            </a:r>
            <a:endParaRPr sz="2400">
              <a:solidFill>
                <a:srgbClr val="FF0000"/>
              </a:solidFill>
              <a:latin typeface="Arial"/>
              <a:cs typeface="B Titr" panose="00000700000000000000" pitchFamily="2" charset="-78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2107" y="3505199"/>
            <a:ext cx="3537204" cy="3352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9101055" y="2745653"/>
            <a:ext cx="2315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FF0000"/>
                </a:solidFill>
                <a:cs typeface="B Titr" panose="00000700000000000000" pitchFamily="2" charset="-78"/>
              </a:rPr>
              <a:t>سیاست هویت</a:t>
            </a:r>
            <a:endParaRPr lang="fa-IR" sz="360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1000"/>
            <a:ext cx="4912904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1000"/>
            <a:ext cx="4954188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4114800"/>
            <a:ext cx="105918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1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بوراکومین ها </a:t>
            </a:r>
            <a:r>
              <a:rPr lang="fa-IR" sz="2000" b="1">
                <a:latin typeface="BNazaninBold"/>
                <a:cs typeface="B Titr" panose="00000700000000000000" pitchFamily="2" charset="-78"/>
              </a:rPr>
              <a:t>ژاپنی هایی هستند که در دورة فئودالی مورد غضب قرار گرفتند. آنها هیچ فرقی با سایرین ندارند ولی همواره مورد تبعیض </a:t>
            </a:r>
            <a:r>
              <a:rPr lang="fa-IR" sz="2000" b="1" smtClean="0">
                <a:latin typeface="BNazaninBold"/>
                <a:cs typeface="B Titr" panose="00000700000000000000" pitchFamily="2" charset="-78"/>
              </a:rPr>
              <a:t>قرار گرفته </a:t>
            </a:r>
            <a:r>
              <a:rPr lang="fa-IR" sz="2000" b="1">
                <a:latin typeface="BNazaninBold"/>
                <a:cs typeface="B Titr" panose="00000700000000000000" pitchFamily="2" charset="-78"/>
              </a:rPr>
              <a:t>اند. با نوسازی ژاپن دولت آنها را رسما برابر با دیگران اعلام کرد. ولی هنوز هم تبعیض نسبت به آنها وجود دارد.</a:t>
            </a:r>
            <a:endParaRPr lang="fa-IR" sz="200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832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91711" y="1143000"/>
            <a:ext cx="8174990" cy="44884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 algn="r">
              <a:lnSpc>
                <a:spcPts val="3525"/>
              </a:lnSpc>
            </a:pPr>
            <a:r>
              <a:rPr lang="fa-IR" sz="2800">
                <a:cs typeface="B Titr" panose="00000700000000000000" pitchFamily="2" charset="-78"/>
              </a:rPr>
              <a:t>مدل رایج سیاست گذاری در دوران </a:t>
            </a:r>
            <a:r>
              <a:rPr lang="fa-IR" sz="2800" smtClean="0">
                <a:cs typeface="B Titr" panose="00000700000000000000" pitchFamily="2" charset="-78"/>
              </a:rPr>
              <a:t>مدرن « </a:t>
            </a:r>
            <a:r>
              <a:rPr lang="fa-IR" sz="2800" smtClean="0">
                <a:solidFill>
                  <a:srgbClr val="CC00CC"/>
                </a:solidFill>
                <a:cs typeface="B Titr" panose="00000700000000000000" pitchFamily="2" charset="-78"/>
              </a:rPr>
              <a:t>همانندسازی</a:t>
            </a:r>
            <a:r>
              <a:rPr lang="fa-IR" sz="2800" smtClean="0">
                <a:cs typeface="B Titr" panose="00000700000000000000" pitchFamily="2" charset="-78"/>
              </a:rPr>
              <a:t> » بود</a:t>
            </a:r>
            <a:endParaRPr sz="2800">
              <a:cs typeface="B Titr" panose="00000700000000000000" pitchFamily="2" charset="-78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8636" y="2362200"/>
            <a:ext cx="11188065" cy="2463165"/>
          </a:xfrm>
          <a:custGeom>
            <a:avLst/>
            <a:gdLst/>
            <a:ahLst/>
            <a:cxnLst/>
            <a:rect l="l" t="t" r="r" b="b"/>
            <a:pathLst>
              <a:path w="11188065" h="2463165">
                <a:moveTo>
                  <a:pt x="0" y="2462784"/>
                </a:moveTo>
                <a:lnTo>
                  <a:pt x="11187684" y="2462784"/>
                </a:lnTo>
                <a:lnTo>
                  <a:pt x="11187684" y="0"/>
                </a:lnTo>
                <a:lnTo>
                  <a:pt x="0" y="0"/>
                </a:lnTo>
                <a:lnTo>
                  <a:pt x="0" y="246278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3124200" y="244388"/>
            <a:ext cx="861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C00000"/>
                </a:solidFill>
                <a:cs typeface="B Titr" panose="00000700000000000000" pitchFamily="2" charset="-78"/>
              </a:rPr>
              <a:t>تنازع هویت ها ـ دوران مدرن ـ همانندسازی هویتی</a:t>
            </a:r>
            <a:endParaRPr lang="fa-IR" sz="36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1249" y="1752600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3333FF"/>
                </a:solidFill>
                <a:cs typeface="B Titr" panose="00000700000000000000" pitchFamily="2" charset="-78"/>
              </a:rPr>
              <a:t>همانند سازی یا </a:t>
            </a:r>
            <a:r>
              <a:rPr lang="fa-IR" sz="2800" smtClean="0">
                <a:solidFill>
                  <a:srgbClr val="3333FF"/>
                </a:solidFill>
                <a:cs typeface="B Titr" panose="00000700000000000000" pitchFamily="2" charset="-78"/>
              </a:rPr>
              <a:t>تطابق</a:t>
            </a:r>
            <a:endParaRPr lang="fa-IR" sz="2800">
              <a:solidFill>
                <a:srgbClr val="3333FF"/>
              </a:solidFill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286000"/>
            <a:ext cx="105992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به معنای پذیرش ارزش ها و سبک زندگی یک گروه توسط گروه های دیگر جامعه بود، به گونه ای که </a:t>
            </a: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همه گروه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ها همسان گردند 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به </a:t>
            </a:r>
            <a:r>
              <a:rPr lang="fa-IR" sz="20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عبارت دیگر همانند سازی سیاستی بود که دولت ها برای از بین بردن تفاوت های هویتی گروه </a:t>
            </a:r>
            <a:r>
              <a:rPr lang="fa-IR" sz="20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های </a:t>
            </a: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مختلف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و یکسان سازی آن ها در پیش گرفتند .</a:t>
            </a:r>
            <a:endParaRPr lang="fa-IR" sz="2000"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1253" y="5165372"/>
            <a:ext cx="6022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>
                <a:solidFill>
                  <a:srgbClr val="7030A1"/>
                </a:solidFill>
                <a:latin typeface="B Roya,Bold"/>
                <a:cs typeface="B Titr" panose="00000700000000000000" pitchFamily="2" charset="-78"/>
              </a:rPr>
              <a:t>از جمله روش های خشونت آمیز همانند سازی :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0016" y="5867400"/>
            <a:ext cx="9065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>
                <a:solidFill>
                  <a:srgbClr val="FF0000"/>
                </a:solidFill>
                <a:cs typeface="B Titr" panose="00000700000000000000" pitchFamily="2" charset="-78"/>
              </a:rPr>
              <a:t>نسل کشی / جا به جایی اجباری / جداسازی و فشارهای سخت اجتماعی</a:t>
            </a:r>
            <a:endParaRPr lang="fa-IR" sz="280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304800"/>
            <a:ext cx="3675597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400" y="3014246"/>
            <a:ext cx="4490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>
                <a:solidFill>
                  <a:srgbClr val="C00000"/>
                </a:solidFill>
                <a:latin typeface="BNazaninBold"/>
                <a:cs typeface="B Titr" panose="00000700000000000000" pitchFamily="2" charset="-78"/>
              </a:rPr>
              <a:t>نسل کشی در کامبوج توسط خِمِرهای سرخ </a:t>
            </a:r>
            <a:r>
              <a:rPr lang="fa-IR" sz="1600" b="1" smtClean="0">
                <a:solidFill>
                  <a:srgbClr val="C00000"/>
                </a:solidFill>
                <a:latin typeface="BNazaninBold"/>
                <a:cs typeface="B Titr" panose="00000700000000000000" pitchFamily="2" charset="-78"/>
              </a:rPr>
              <a:t>(حزب کمونیست)</a:t>
            </a:r>
            <a:endParaRPr lang="fa-IR" sz="16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04" y="304800"/>
            <a:ext cx="3675596" cy="243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9592" y="3014246"/>
            <a:ext cx="3783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اخراج و کشتار مسلمانان میانمار موسوم به روهینگیا</a:t>
            </a:r>
            <a:endParaRPr lang="fa-IR" sz="1600">
              <a:solidFill>
                <a:srgbClr val="3333FF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518222"/>
            <a:ext cx="3675597" cy="2245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404" y="3572599"/>
            <a:ext cx="3675596" cy="2288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6290846"/>
            <a:ext cx="10433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b="1">
                <a:solidFill>
                  <a:srgbClr val="002060"/>
                </a:solidFill>
                <a:latin typeface="BNazaninBold"/>
                <a:cs typeface="B Titr" panose="00000700000000000000" pitchFamily="2" charset="-78"/>
              </a:rPr>
              <a:t>در جریان پا کسازی قومی در یوگوسلاوی سابق، هزاران مسلمان بوسنیایی جان خود را از دست دادند یا مجبور به ترک شهر و دیار خود شدند.</a:t>
            </a:r>
            <a:endParaRPr lang="fa-IR" sz="160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056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136903" y="3186683"/>
            <a:ext cx="3637788" cy="3671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743200" y="280843"/>
            <a:ext cx="8842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3333FF"/>
                </a:solidFill>
                <a:cs typeface="B Titr" panose="00000700000000000000" pitchFamily="2" charset="-78"/>
              </a:rPr>
              <a:t>تنازع هویت ها ـ دوران پسامدرن ـ تکثرگرایی هویتی</a:t>
            </a:r>
            <a:endParaRPr lang="fa-IR" sz="3600">
              <a:solidFill>
                <a:srgbClr val="3333FF"/>
              </a:solidFill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1191008"/>
            <a:ext cx="1043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1ـ در دوران پسامدرن ، بجای هویت یکسان برای همه ملت ، هویت های </a:t>
            </a:r>
            <a:r>
              <a:rPr lang="fa-IR" sz="2000" smtClean="0">
                <a:solidFill>
                  <a:srgbClr val="CC00CC"/>
                </a:solidFill>
                <a:cs typeface="B Titr" panose="00000700000000000000" pitchFamily="2" charset="-78"/>
              </a:rPr>
              <a:t>خرد</a:t>
            </a: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 ، </a:t>
            </a:r>
            <a:r>
              <a:rPr lang="fa-IR" sz="2000" smtClean="0">
                <a:solidFill>
                  <a:srgbClr val="CC00CC"/>
                </a:solidFill>
                <a:cs typeface="B Titr" panose="00000700000000000000" pitchFamily="2" charset="-78"/>
              </a:rPr>
              <a:t>محلی</a:t>
            </a: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 و </a:t>
            </a:r>
            <a:r>
              <a:rPr lang="fa-IR" sz="2000" smtClean="0">
                <a:solidFill>
                  <a:srgbClr val="CC00CC"/>
                </a:solidFill>
                <a:cs typeface="B Titr" panose="00000700000000000000" pitchFamily="2" charset="-78"/>
              </a:rPr>
              <a:t>فردی</a:t>
            </a: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 مورد تاکید قرار گرفت</a:t>
            </a:r>
            <a:endParaRPr lang="fa-IR" sz="2000">
              <a:solidFill>
                <a:srgbClr val="000000"/>
              </a:solidFill>
              <a:cs typeface="B Titr" panose="00000700000000000000" pitchFamily="2" charset="-78"/>
            </a:endParaRPr>
          </a:p>
          <a:p>
            <a:pPr>
              <a:lnSpc>
                <a:spcPct val="250000"/>
              </a:lnSpc>
            </a:pP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2ـ در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این دوره تکثر ، تنوع و حتی بی ثباتی و تغییرات مدام هویت ها </a:t>
            </a:r>
            <a:r>
              <a:rPr lang="fa-IR" sz="2000" b="1">
                <a:solidFill>
                  <a:srgbClr val="FF0000"/>
                </a:solidFill>
                <a:latin typeface="B Mitra,Bold"/>
                <a:cs typeface="B Titr" panose="00000700000000000000" pitchFamily="2" charset="-78"/>
              </a:rPr>
              <a:t>مطلوب </a:t>
            </a:r>
            <a:r>
              <a:rPr lang="fa-IR" sz="2000">
                <a:solidFill>
                  <a:srgbClr val="000000"/>
                </a:solidFill>
                <a:latin typeface="B Mitra,Bold"/>
                <a:cs typeface="B Titr" panose="00000700000000000000" pitchFamily="2" charset="-78"/>
              </a:rPr>
              <a:t>دانسته شد .</a:t>
            </a:r>
          </a:p>
          <a:p>
            <a:pPr>
              <a:lnSpc>
                <a:spcPct val="250000"/>
              </a:lnSpc>
            </a:pP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3ـ سیاست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هویت ، متعلق به این دوره است که هویت ها ، به جای </a:t>
            </a: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آنکه موجب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وفاق شوند </a:t>
            </a:r>
            <a:endParaRPr lang="fa-IR" sz="2000" smtClean="0">
              <a:solidFill>
                <a:srgbClr val="000000"/>
              </a:solidFill>
              <a:cs typeface="B Titr" panose="00000700000000000000" pitchFamily="2" charset="-78"/>
            </a:endParaRPr>
          </a:p>
          <a:p>
            <a:pPr>
              <a:lnSpc>
                <a:spcPct val="250000"/>
              </a:lnSpc>
            </a:pP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موضوعی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برای نزاع و درگیری می شوند .</a:t>
            </a:r>
            <a:endParaRPr lang="fa-IR" sz="200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147</TotalTime>
  <Words>830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 Mitra,Bold</vt:lpstr>
      <vt:lpstr>B Roya,Bold</vt:lpstr>
      <vt:lpstr>B Titr</vt:lpstr>
      <vt:lpstr>BNazanin</vt:lpstr>
      <vt:lpstr>BNazaninBold</vt:lpstr>
      <vt:lpstr>Century Gothic</vt:lpstr>
      <vt:lpstr>Franklin Gothic Book</vt:lpstr>
      <vt:lpstr>Tahoma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مدرن : همانند سازی</vt:lpstr>
      <vt:lpstr>PowerPoint Presentation</vt:lpstr>
      <vt:lpstr>مدل رایج سیاست گذاری در دوران مدرن « همانندسازی » بود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الگوی مطلوب سیاست هویتی « الگوی تعارف » است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 Max</dc:creator>
  <cp:lastModifiedBy>Soltani</cp:lastModifiedBy>
  <cp:revision>26</cp:revision>
  <dcterms:created xsi:type="dcterms:W3CDTF">2019-11-11T08:41:03Z</dcterms:created>
  <dcterms:modified xsi:type="dcterms:W3CDTF">2019-12-10T13:12:03Z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2019-11-11T00:00:00Z</vt:filetime>
  </property>
</Properties>
</file>