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8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907" y="1451229"/>
            <a:ext cx="1037844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4842" y="1903602"/>
            <a:ext cx="10349865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422135" y="6039611"/>
            <a:ext cx="5601462" cy="818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7376" y="2823972"/>
            <a:ext cx="5573268" cy="3226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8636" y="1153667"/>
            <a:ext cx="5158740" cy="3243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8153400" y="1161162"/>
            <a:ext cx="2759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CC00CC"/>
                </a:solidFill>
                <a:cs typeface="B Titr" panose="00000700000000000000" pitchFamily="2" charset="-78"/>
              </a:rPr>
              <a:t>جامعه شناسی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8636" y="4633399"/>
            <a:ext cx="454589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>
                <a:solidFill>
                  <a:srgbClr val="FF0000"/>
                </a:solidFill>
                <a:cs typeface="B Titr" panose="00000700000000000000" pitchFamily="2" charset="-78"/>
              </a:rPr>
              <a:t>درس هفتم </a:t>
            </a:r>
            <a:r>
              <a:rPr lang="fa-IR" sz="3200">
                <a:solidFill>
                  <a:srgbClr val="FF0000"/>
                </a:solidFill>
                <a:cs typeface="B Titr" panose="00000700000000000000" pitchFamily="2" charset="-78"/>
              </a:rPr>
              <a:t>: </a:t>
            </a:r>
            <a:endParaRPr lang="fa-IR" sz="320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smtClean="0">
                <a:solidFill>
                  <a:srgbClr val="0D0D0D"/>
                </a:solidFill>
                <a:cs typeface="B Titr" panose="00000700000000000000" pitchFamily="2" charset="-78"/>
              </a:rPr>
              <a:t>                       </a:t>
            </a:r>
            <a:r>
              <a:rPr lang="fa-IR" sz="3200" smtClean="0">
                <a:solidFill>
                  <a:srgbClr val="3333FF"/>
                </a:solidFill>
                <a:cs typeface="B Titr" panose="00000700000000000000" pitchFamily="2" charset="-78"/>
              </a:rPr>
              <a:t>نابرابری </a:t>
            </a:r>
            <a:r>
              <a:rPr lang="fa-IR" sz="3200">
                <a:solidFill>
                  <a:srgbClr val="3333FF"/>
                </a:solidFill>
                <a:cs typeface="B Titr" panose="00000700000000000000" pitchFamily="2" charset="-78"/>
              </a:rPr>
              <a:t>اجتماعی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854451" y="225552"/>
            <a:ext cx="3331845" cy="462280"/>
          </a:xfrm>
          <a:custGeom>
            <a:avLst/>
            <a:gdLst/>
            <a:ahLst/>
            <a:cxnLst/>
            <a:rect l="l" t="t" r="r" b="b"/>
            <a:pathLst>
              <a:path w="3331845" h="462280">
                <a:moveTo>
                  <a:pt x="0" y="461772"/>
                </a:moveTo>
                <a:lnTo>
                  <a:pt x="3331464" y="461772"/>
                </a:lnTo>
                <a:lnTo>
                  <a:pt x="333146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algn="ctr">
              <a:lnSpc>
                <a:spcPct val="120000"/>
              </a:lnSpc>
            </a:pPr>
            <a:r>
              <a:rPr lang="fa-IR" sz="2400">
                <a:cs typeface="B Titr" panose="00000700000000000000" pitchFamily="2" charset="-78"/>
              </a:rPr>
              <a:t>مخالفان قشر بندی اجتماعی</a:t>
            </a:r>
            <a:endParaRPr sz="2400">
              <a:cs typeface="B Titr" panose="00000700000000000000" pitchFamily="2" charset="-7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18032" y="0"/>
            <a:ext cx="2127504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3819" y="946403"/>
            <a:ext cx="516635" cy="5777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64873" y="971550"/>
            <a:ext cx="419100" cy="5680075"/>
          </a:xfrm>
          <a:custGeom>
            <a:avLst/>
            <a:gdLst/>
            <a:ahLst/>
            <a:cxnLst/>
            <a:rect l="l" t="t" r="r" b="b"/>
            <a:pathLst>
              <a:path w="419100" h="5680075">
                <a:moveTo>
                  <a:pt x="0" y="0"/>
                </a:moveTo>
                <a:lnTo>
                  <a:pt x="66220" y="1779"/>
                </a:lnTo>
                <a:lnTo>
                  <a:pt x="123742" y="6734"/>
                </a:lnTo>
                <a:lnTo>
                  <a:pt x="169109" y="14292"/>
                </a:lnTo>
                <a:lnTo>
                  <a:pt x="209550" y="34925"/>
                </a:lnTo>
                <a:lnTo>
                  <a:pt x="209550" y="2805049"/>
                </a:lnTo>
                <a:lnTo>
                  <a:pt x="220236" y="2816093"/>
                </a:lnTo>
                <a:lnTo>
                  <a:pt x="249990" y="2825681"/>
                </a:lnTo>
                <a:lnTo>
                  <a:pt x="295357" y="2833239"/>
                </a:lnTo>
                <a:lnTo>
                  <a:pt x="352879" y="2838194"/>
                </a:lnTo>
                <a:lnTo>
                  <a:pt x="419100" y="2839974"/>
                </a:lnTo>
                <a:lnTo>
                  <a:pt x="352879" y="2841753"/>
                </a:lnTo>
                <a:lnTo>
                  <a:pt x="295357" y="2846708"/>
                </a:lnTo>
                <a:lnTo>
                  <a:pt x="249990" y="2854266"/>
                </a:lnTo>
                <a:lnTo>
                  <a:pt x="220236" y="2863854"/>
                </a:lnTo>
                <a:lnTo>
                  <a:pt x="209550" y="2874899"/>
                </a:lnTo>
                <a:lnTo>
                  <a:pt x="209550" y="5645023"/>
                </a:lnTo>
                <a:lnTo>
                  <a:pt x="198863" y="5656063"/>
                </a:lnTo>
                <a:lnTo>
                  <a:pt x="169109" y="5665650"/>
                </a:lnTo>
                <a:lnTo>
                  <a:pt x="123742" y="5673210"/>
                </a:lnTo>
                <a:lnTo>
                  <a:pt x="66220" y="5678167"/>
                </a:lnTo>
                <a:lnTo>
                  <a:pt x="0" y="5679948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6500907" y="107669"/>
            <a:ext cx="5012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008000"/>
                </a:solidFill>
                <a:cs typeface="B Titr" panose="00000700000000000000" pitchFamily="2" charset="-78"/>
              </a:rPr>
              <a:t>رویکرد دوم« مدل کمونیستی»</a:t>
            </a:r>
            <a:endParaRPr lang="fa-IR" sz="3600">
              <a:solidFill>
                <a:srgbClr val="008000"/>
              </a:solidFill>
              <a:cs typeface="B Titr" panose="000007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1137821"/>
            <a:ext cx="1013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1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– این جامعه شناسان معتقدند که نابرابری های اجتماعی از تفاوت های طبیعی ناشی نمی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شود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،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بلکه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از </a:t>
            </a:r>
            <a:r>
              <a:rPr lang="fa-IR" sz="2400">
                <a:solidFill>
                  <a:srgbClr val="FF0000"/>
                </a:solidFill>
                <a:cs typeface="B Titr" panose="00000700000000000000" pitchFamily="2" charset="-78"/>
              </a:rPr>
              <a:t>روابط سلطه جویانه میان انسان ها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بر می خیزد که باید با آن </a:t>
            </a:r>
            <a:r>
              <a:rPr lang="fa-IR" sz="2400">
                <a:solidFill>
                  <a:srgbClr val="FF0000"/>
                </a:solidFill>
                <a:cs typeface="B Titr" panose="00000700000000000000" pitchFamily="2" charset="-78"/>
              </a:rPr>
              <a:t>مبارزه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کرد .</a:t>
            </a:r>
          </a:p>
          <a:p>
            <a:pPr>
              <a:lnSpc>
                <a:spcPct val="140000"/>
              </a:lnSpc>
            </a:pP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2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– </a:t>
            </a:r>
            <a:r>
              <a:rPr lang="fa-IR" sz="2400">
                <a:solidFill>
                  <a:srgbClr val="FF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عدالت اقتصادی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را مهم می دانند و معتقدند با توزیع برابر ثروت ، عدالت برقرار می شود .</a:t>
            </a:r>
          </a:p>
          <a:p>
            <a:pPr>
              <a:lnSpc>
                <a:spcPct val="140000"/>
              </a:lnSpc>
            </a:pP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3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– از نظر آن ها </a:t>
            </a:r>
            <a:r>
              <a:rPr lang="fa-IR" sz="2400">
                <a:solidFill>
                  <a:srgbClr val="FF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مالکیت خصوصی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موجب برقراری </a:t>
            </a:r>
            <a:r>
              <a:rPr lang="fa-IR" sz="2400">
                <a:solidFill>
                  <a:srgbClr val="FF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روابط ظالمانه میان افراد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و در نتیجه نابرابری می شود .</a:t>
            </a:r>
          </a:p>
          <a:p>
            <a:pPr>
              <a:lnSpc>
                <a:spcPct val="140000"/>
              </a:lnSpc>
            </a:pP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4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– برای ایجاد برابری باید مالکیت خصوصی را از میان برداشت .</a:t>
            </a:r>
          </a:p>
          <a:p>
            <a:pPr>
              <a:lnSpc>
                <a:spcPct val="140000"/>
              </a:lnSpc>
            </a:pP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5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– ثروت باید بر حسب </a:t>
            </a:r>
            <a:r>
              <a:rPr lang="fa-IR" sz="2400">
                <a:solidFill>
                  <a:srgbClr val="FF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نیاز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افراد توزیع شود ، یعنی همه ی اعضای جامعه به اندازه توانشان کار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کنند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و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به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اندازه نیازشان از مزایا بهره مند شوند .</a:t>
            </a:r>
          </a:p>
          <a:p>
            <a:pPr>
              <a:lnSpc>
                <a:spcPct val="140000"/>
              </a:lnSpc>
            </a:pP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6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– چون قشر بندی توسط انسان ها پدید آمده ، تداوم و تغییر آن نیز به دست انسان ها است .</a:t>
            </a:r>
          </a:p>
          <a:p>
            <a:pPr>
              <a:lnSpc>
                <a:spcPct val="140000"/>
              </a:lnSpc>
            </a:pP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7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– </a:t>
            </a:r>
            <a:r>
              <a:rPr lang="fa-IR" sz="2400">
                <a:solidFill>
                  <a:srgbClr val="FF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خواهان از میان برداشتن قشربندی اجتماعی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هستند .</a:t>
            </a:r>
            <a:endParaRPr lang="fa-IR" sz="2400"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1279123" y="1560575"/>
            <a:ext cx="632485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330178" y="1585722"/>
            <a:ext cx="535305" cy="2106295"/>
          </a:xfrm>
          <a:custGeom>
            <a:avLst/>
            <a:gdLst/>
            <a:ahLst/>
            <a:cxnLst/>
            <a:rect l="l" t="t" r="r" b="b"/>
            <a:pathLst>
              <a:path w="535304" h="2106295">
                <a:moveTo>
                  <a:pt x="0" y="0"/>
                </a:moveTo>
                <a:lnTo>
                  <a:pt x="71097" y="1591"/>
                </a:lnTo>
                <a:lnTo>
                  <a:pt x="134986" y="6081"/>
                </a:lnTo>
                <a:lnTo>
                  <a:pt x="189118" y="13049"/>
                </a:lnTo>
                <a:lnTo>
                  <a:pt x="230942" y="22069"/>
                </a:lnTo>
                <a:lnTo>
                  <a:pt x="267462" y="44576"/>
                </a:lnTo>
                <a:lnTo>
                  <a:pt x="267462" y="1008506"/>
                </a:lnTo>
                <a:lnTo>
                  <a:pt x="277016" y="1020363"/>
                </a:lnTo>
                <a:lnTo>
                  <a:pt x="345805" y="1040034"/>
                </a:lnTo>
                <a:lnTo>
                  <a:pt x="399937" y="1047002"/>
                </a:lnTo>
                <a:lnTo>
                  <a:pt x="463826" y="1051492"/>
                </a:lnTo>
                <a:lnTo>
                  <a:pt x="534924" y="1053083"/>
                </a:lnTo>
                <a:lnTo>
                  <a:pt x="463826" y="1054675"/>
                </a:lnTo>
                <a:lnTo>
                  <a:pt x="399937" y="1059165"/>
                </a:lnTo>
                <a:lnTo>
                  <a:pt x="345805" y="1066133"/>
                </a:lnTo>
                <a:lnTo>
                  <a:pt x="303981" y="1075153"/>
                </a:lnTo>
                <a:lnTo>
                  <a:pt x="267462" y="1097661"/>
                </a:lnTo>
                <a:lnTo>
                  <a:pt x="267462" y="2061590"/>
                </a:lnTo>
                <a:lnTo>
                  <a:pt x="257907" y="2073447"/>
                </a:lnTo>
                <a:lnTo>
                  <a:pt x="230942" y="2084098"/>
                </a:lnTo>
                <a:lnTo>
                  <a:pt x="189118" y="2093118"/>
                </a:lnTo>
                <a:lnTo>
                  <a:pt x="134986" y="2100086"/>
                </a:lnTo>
                <a:lnTo>
                  <a:pt x="71097" y="2104576"/>
                </a:lnTo>
                <a:lnTo>
                  <a:pt x="0" y="2106167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2683" y="3761232"/>
            <a:ext cx="2738627" cy="2738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25456" y="3906011"/>
            <a:ext cx="2066544" cy="2647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60847" y="5000187"/>
            <a:ext cx="5372100" cy="97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11902" y="5025390"/>
            <a:ext cx="5274310" cy="0"/>
          </a:xfrm>
          <a:custGeom>
            <a:avLst/>
            <a:gdLst/>
            <a:ahLst/>
            <a:cxnLst/>
            <a:rect l="l" t="t" r="r" b="b"/>
            <a:pathLst>
              <a:path w="5274309">
                <a:moveTo>
                  <a:pt x="5273929" y="0"/>
                </a:moveTo>
                <a:lnTo>
                  <a:pt x="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2968" y="5205984"/>
            <a:ext cx="97466" cy="1367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44021" y="5231129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69911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53071" y="4879790"/>
            <a:ext cx="3750564" cy="97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04126" y="4904994"/>
            <a:ext cx="3652520" cy="0"/>
          </a:xfrm>
          <a:custGeom>
            <a:avLst/>
            <a:gdLst/>
            <a:ahLst/>
            <a:cxnLst/>
            <a:rect l="l" t="t" r="r" b="b"/>
            <a:pathLst>
              <a:path w="3652520">
                <a:moveTo>
                  <a:pt x="3652520" y="0"/>
                </a:moveTo>
                <a:lnTo>
                  <a:pt x="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04576" y="5106931"/>
            <a:ext cx="97466" cy="17510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55630" y="5132070"/>
            <a:ext cx="0" cy="1727835"/>
          </a:xfrm>
          <a:custGeom>
            <a:avLst/>
            <a:gdLst/>
            <a:ahLst/>
            <a:cxnLst/>
            <a:rect l="l" t="t" r="r" b="b"/>
            <a:pathLst>
              <a:path h="1727834">
                <a:moveTo>
                  <a:pt x="0" y="0"/>
                </a:moveTo>
                <a:lnTo>
                  <a:pt x="0" y="1727381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Rectangle 39"/>
          <p:cNvSpPr/>
          <p:nvPr/>
        </p:nvSpPr>
        <p:spPr>
          <a:xfrm>
            <a:off x="1037218" y="317436"/>
            <a:ext cx="10918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3333FF"/>
                </a:solidFill>
                <a:cs typeface="B Titr" panose="00000700000000000000" pitchFamily="2" charset="-78"/>
              </a:rPr>
              <a:t>نقاط ضعف رویکرد دوم( </a:t>
            </a:r>
            <a:r>
              <a:rPr lang="fa-IR" sz="3600" smtClean="0">
                <a:solidFill>
                  <a:srgbClr val="CC00CC"/>
                </a:solidFill>
                <a:cs typeface="B Titr" panose="00000700000000000000" pitchFamily="2" charset="-78"/>
              </a:rPr>
              <a:t>مدل کمونیستی</a:t>
            </a:r>
            <a:r>
              <a:rPr lang="fa-IR" sz="3600" smtClean="0">
                <a:solidFill>
                  <a:srgbClr val="3333FF"/>
                </a:solidFill>
                <a:cs typeface="B Titr" panose="00000700000000000000" pitchFamily="2" charset="-78"/>
              </a:rPr>
              <a:t>) به نابرابری های اجتماعی</a:t>
            </a:r>
            <a:endParaRPr lang="fa-IR" sz="3600">
              <a:solidFill>
                <a:srgbClr val="3333FF"/>
              </a:solidFill>
              <a:cs typeface="B Titr" panose="000007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85003" y="1447800"/>
            <a:ext cx="103973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smtClean="0">
                <a:cs typeface="B Titr" panose="00000700000000000000" pitchFamily="2" charset="-78"/>
              </a:rPr>
              <a:t>1ـ </a:t>
            </a:r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با لغو مالکیت خصوصی </a:t>
            </a:r>
            <a:r>
              <a:rPr lang="fa-IR" sz="2400" smtClean="0">
                <a:cs typeface="B Titr" panose="00000700000000000000" pitchFamily="2" charset="-78"/>
              </a:rPr>
              <a:t>، </a:t>
            </a:r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انگیزه رقابت </a:t>
            </a:r>
            <a:r>
              <a:rPr lang="fa-IR" sz="2400" smtClean="0">
                <a:cs typeface="B Titr" panose="00000700000000000000" pitchFamily="2" charset="-78"/>
              </a:rPr>
              <a:t>از بین می رود ، زیرا سبب می شود تلاش افراد کوشا و </a:t>
            </a:r>
          </a:p>
          <a:p>
            <a:pPr>
              <a:lnSpc>
                <a:spcPct val="150000"/>
              </a:lnSpc>
            </a:pPr>
            <a:r>
              <a:rPr lang="fa-IR" sz="2400" smtClean="0">
                <a:cs typeface="B Titr" panose="00000700000000000000" pitchFamily="2" charset="-78"/>
              </a:rPr>
              <a:t>توانمند نادیده گرفته می شود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70254" y="2590800"/>
            <a:ext cx="1021214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2ـ با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این که در این رویکرد </a:t>
            </a:r>
            <a:r>
              <a:rPr lang="fa-IR" sz="2400">
                <a:solidFill>
                  <a:srgbClr val="FF0000"/>
                </a:solidFill>
                <a:cs typeface="B Titr" panose="00000700000000000000" pitchFamily="2" charset="-78"/>
              </a:rPr>
              <a:t>نقطه شروع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رقابت ها </a:t>
            </a:r>
            <a:r>
              <a:rPr lang="fa-IR" sz="2400">
                <a:solidFill>
                  <a:srgbClr val="FF0000"/>
                </a:solidFill>
                <a:cs typeface="B Titr" panose="00000700000000000000" pitchFamily="2" charset="-78"/>
              </a:rPr>
              <a:t>یکسان می شود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، اما به دلیل از بین رفتن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انگیزه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رقابت ،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راه پیشرفت مادی مسدود می گردد .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52364" y="5175847"/>
            <a:ext cx="6133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smtClean="0">
                <a:solidFill>
                  <a:srgbClr val="FF0000"/>
                </a:solidFill>
                <a:cs typeface="B Titr" panose="00000700000000000000" pitchFamily="2" charset="-78"/>
              </a:rPr>
              <a:t>داس</a:t>
            </a: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 نشانه کشاورزان و </a:t>
            </a:r>
            <a:r>
              <a:rPr lang="fa-IR" sz="2000" smtClean="0">
                <a:solidFill>
                  <a:srgbClr val="FF0000"/>
                </a:solidFill>
                <a:cs typeface="B Titr" panose="00000700000000000000" pitchFamily="2" charset="-78"/>
              </a:rPr>
              <a:t>چکش</a:t>
            </a: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 نشانه طبقه کارگران صنعتی است و کنار هم نهادن این دو ابزرا نشانه ای از </a:t>
            </a:r>
            <a:r>
              <a:rPr lang="fa-IR" sz="2000" smtClean="0">
                <a:solidFill>
                  <a:srgbClr val="008000"/>
                </a:solidFill>
                <a:cs typeface="B Titr" panose="00000700000000000000" pitchFamily="2" charset="-78"/>
              </a:rPr>
              <a:t>یکپارچگی کارگران صنایع و کشاورزان</a:t>
            </a: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 است</a:t>
            </a:r>
            <a:endParaRPr lang="fa-IR" sz="2000"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9365615" y="1388744"/>
            <a:ext cx="2826384" cy="3253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45892" y="2753867"/>
            <a:ext cx="6775704" cy="523240"/>
          </a:xfrm>
          <a:custGeom>
            <a:avLst/>
            <a:gdLst/>
            <a:ahLst/>
            <a:cxnLst/>
            <a:rect l="l" t="t" r="r" b="b"/>
            <a:pathLst>
              <a:path w="6507480" h="523239">
                <a:moveTo>
                  <a:pt x="0" y="522731"/>
                </a:moveTo>
                <a:lnTo>
                  <a:pt x="6507480" y="522731"/>
                </a:lnTo>
                <a:lnTo>
                  <a:pt x="650748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algn="ctr"/>
            <a:r>
              <a:rPr lang="fa-IR" sz="2800">
                <a:cs typeface="B Titr" panose="00000700000000000000" pitchFamily="2" charset="-78"/>
              </a:rPr>
              <a:t>در رویکرد </a:t>
            </a:r>
            <a:r>
              <a:rPr lang="fa-IR" sz="2800">
                <a:solidFill>
                  <a:srgbClr val="3333FF"/>
                </a:solidFill>
                <a:cs typeface="B Titr" panose="00000700000000000000" pitchFamily="2" charset="-78"/>
              </a:rPr>
              <a:t>لیبرالی</a:t>
            </a:r>
            <a:r>
              <a:rPr lang="fa-IR" sz="2800">
                <a:cs typeface="B Titr" panose="00000700000000000000" pitchFamily="2" charset="-78"/>
              </a:rPr>
              <a:t> ، نقطه </a:t>
            </a:r>
            <a:r>
              <a:rPr lang="fa-IR" sz="2800">
                <a:solidFill>
                  <a:srgbClr val="FF0000"/>
                </a:solidFill>
                <a:cs typeface="B Titr" panose="00000700000000000000" pitchFamily="2" charset="-78"/>
              </a:rPr>
              <a:t>آغاز</a:t>
            </a:r>
            <a:r>
              <a:rPr lang="fa-IR" sz="2800">
                <a:cs typeface="B Titr" panose="00000700000000000000" pitchFamily="2" charset="-78"/>
              </a:rPr>
              <a:t> رقابت ناعادلانه است .</a:t>
            </a:r>
            <a:endParaRPr sz="2800">
              <a:cs typeface="B Titr" panose="00000700000000000000" pitchFamily="2" charset="-78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71521" y="3578352"/>
            <a:ext cx="6950455" cy="523240"/>
          </a:xfrm>
          <a:custGeom>
            <a:avLst/>
            <a:gdLst/>
            <a:ahLst/>
            <a:cxnLst/>
            <a:rect l="l" t="t" r="r" b="b"/>
            <a:pathLst>
              <a:path w="6776084" h="523239">
                <a:moveTo>
                  <a:pt x="0" y="522731"/>
                </a:moveTo>
                <a:lnTo>
                  <a:pt x="6775704" y="522731"/>
                </a:lnTo>
                <a:lnTo>
                  <a:pt x="6775704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r>
              <a:rPr lang="fa-IR" sz="2800">
                <a:cs typeface="B Titr" panose="00000700000000000000" pitchFamily="2" charset="-78"/>
              </a:rPr>
              <a:t>در رویکرد </a:t>
            </a:r>
            <a:r>
              <a:rPr lang="fa-IR" sz="2800">
                <a:solidFill>
                  <a:srgbClr val="3333FF"/>
                </a:solidFill>
                <a:cs typeface="B Titr" panose="00000700000000000000" pitchFamily="2" charset="-78"/>
              </a:rPr>
              <a:t>کمونیستی</a:t>
            </a:r>
            <a:r>
              <a:rPr lang="fa-IR" sz="2800">
                <a:cs typeface="B Titr" panose="00000700000000000000" pitchFamily="2" charset="-78"/>
              </a:rPr>
              <a:t> ، نقطه </a:t>
            </a:r>
            <a:r>
              <a:rPr lang="fa-IR" sz="2800">
                <a:solidFill>
                  <a:srgbClr val="FF0000"/>
                </a:solidFill>
                <a:cs typeface="B Titr" panose="00000700000000000000" pitchFamily="2" charset="-78"/>
              </a:rPr>
              <a:t>پایان</a:t>
            </a:r>
            <a:r>
              <a:rPr lang="fa-IR" sz="2800">
                <a:cs typeface="B Titr" panose="00000700000000000000" pitchFamily="2" charset="-78"/>
              </a:rPr>
              <a:t> رقابت ناعادلانه است .</a:t>
            </a:r>
            <a:endParaRPr sz="2800">
              <a:cs typeface="B Titr" panose="00000700000000000000" pitchFamily="2" charset="-78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671304" y="2557272"/>
            <a:ext cx="470916" cy="1764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22357" y="2582417"/>
            <a:ext cx="373380" cy="1667510"/>
          </a:xfrm>
          <a:custGeom>
            <a:avLst/>
            <a:gdLst/>
            <a:ahLst/>
            <a:cxnLst/>
            <a:rect l="l" t="t" r="r" b="b"/>
            <a:pathLst>
              <a:path w="373379" h="1667510">
                <a:moveTo>
                  <a:pt x="0" y="0"/>
                </a:moveTo>
                <a:lnTo>
                  <a:pt x="72675" y="2450"/>
                </a:lnTo>
                <a:lnTo>
                  <a:pt x="132016" y="9128"/>
                </a:lnTo>
                <a:lnTo>
                  <a:pt x="172021" y="19020"/>
                </a:lnTo>
                <a:lnTo>
                  <a:pt x="186690" y="31115"/>
                </a:lnTo>
                <a:lnTo>
                  <a:pt x="186690" y="802513"/>
                </a:lnTo>
                <a:lnTo>
                  <a:pt x="201358" y="814607"/>
                </a:lnTo>
                <a:lnTo>
                  <a:pt x="241363" y="824499"/>
                </a:lnTo>
                <a:lnTo>
                  <a:pt x="300704" y="831177"/>
                </a:lnTo>
                <a:lnTo>
                  <a:pt x="373380" y="833628"/>
                </a:lnTo>
                <a:lnTo>
                  <a:pt x="300704" y="836078"/>
                </a:lnTo>
                <a:lnTo>
                  <a:pt x="241363" y="842756"/>
                </a:lnTo>
                <a:lnTo>
                  <a:pt x="201358" y="852648"/>
                </a:lnTo>
                <a:lnTo>
                  <a:pt x="186690" y="864743"/>
                </a:lnTo>
                <a:lnTo>
                  <a:pt x="186690" y="1636141"/>
                </a:lnTo>
                <a:lnTo>
                  <a:pt x="172021" y="1648235"/>
                </a:lnTo>
                <a:lnTo>
                  <a:pt x="132016" y="1658127"/>
                </a:lnTo>
                <a:lnTo>
                  <a:pt x="72675" y="1664805"/>
                </a:lnTo>
                <a:lnTo>
                  <a:pt x="0" y="1667256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67711" y="2601467"/>
            <a:ext cx="550189" cy="1770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18766" y="2626614"/>
            <a:ext cx="452755" cy="1673860"/>
          </a:xfrm>
          <a:custGeom>
            <a:avLst/>
            <a:gdLst/>
            <a:ahLst/>
            <a:cxnLst/>
            <a:rect l="l" t="t" r="r" b="b"/>
            <a:pathLst>
              <a:path w="452755" h="1673860">
                <a:moveTo>
                  <a:pt x="452627" y="1673352"/>
                </a:moveTo>
                <a:lnTo>
                  <a:pt x="381103" y="1671428"/>
                </a:lnTo>
                <a:lnTo>
                  <a:pt x="318979" y="1666073"/>
                </a:lnTo>
                <a:lnTo>
                  <a:pt x="269985" y="1657907"/>
                </a:lnTo>
                <a:lnTo>
                  <a:pt x="226313" y="1635633"/>
                </a:lnTo>
                <a:lnTo>
                  <a:pt x="226313" y="874395"/>
                </a:lnTo>
                <a:lnTo>
                  <a:pt x="214774" y="862474"/>
                </a:lnTo>
                <a:lnTo>
                  <a:pt x="182642" y="852120"/>
                </a:lnTo>
                <a:lnTo>
                  <a:pt x="133648" y="843954"/>
                </a:lnTo>
                <a:lnTo>
                  <a:pt x="71524" y="838599"/>
                </a:lnTo>
                <a:lnTo>
                  <a:pt x="0" y="836676"/>
                </a:lnTo>
                <a:lnTo>
                  <a:pt x="71524" y="834752"/>
                </a:lnTo>
                <a:lnTo>
                  <a:pt x="133648" y="829397"/>
                </a:lnTo>
                <a:lnTo>
                  <a:pt x="182642" y="821231"/>
                </a:lnTo>
                <a:lnTo>
                  <a:pt x="214774" y="810877"/>
                </a:lnTo>
                <a:lnTo>
                  <a:pt x="226313" y="798957"/>
                </a:lnTo>
                <a:lnTo>
                  <a:pt x="226313" y="37719"/>
                </a:lnTo>
                <a:lnTo>
                  <a:pt x="237853" y="25798"/>
                </a:lnTo>
                <a:lnTo>
                  <a:pt x="269985" y="15444"/>
                </a:lnTo>
                <a:lnTo>
                  <a:pt x="318979" y="7278"/>
                </a:lnTo>
                <a:lnTo>
                  <a:pt x="381103" y="1923"/>
                </a:lnTo>
                <a:lnTo>
                  <a:pt x="452627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72784" y="4314444"/>
            <a:ext cx="713740" cy="628015"/>
          </a:xfrm>
          <a:custGeom>
            <a:avLst/>
            <a:gdLst/>
            <a:ahLst/>
            <a:cxnLst/>
            <a:rect l="l" t="t" r="r" b="b"/>
            <a:pathLst>
              <a:path w="713740" h="628014">
                <a:moveTo>
                  <a:pt x="713232" y="313943"/>
                </a:moveTo>
                <a:lnTo>
                  <a:pt x="0" y="313943"/>
                </a:lnTo>
                <a:lnTo>
                  <a:pt x="356615" y="627887"/>
                </a:lnTo>
                <a:lnTo>
                  <a:pt x="713232" y="313943"/>
                </a:lnTo>
                <a:close/>
              </a:path>
              <a:path w="713740" h="628014">
                <a:moveTo>
                  <a:pt x="534923" y="0"/>
                </a:moveTo>
                <a:lnTo>
                  <a:pt x="178307" y="0"/>
                </a:lnTo>
                <a:lnTo>
                  <a:pt x="178307" y="313943"/>
                </a:lnTo>
                <a:lnTo>
                  <a:pt x="534923" y="313943"/>
                </a:lnTo>
                <a:lnTo>
                  <a:pt x="534923" y="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72784" y="4314444"/>
            <a:ext cx="713740" cy="628015"/>
          </a:xfrm>
          <a:custGeom>
            <a:avLst/>
            <a:gdLst/>
            <a:ahLst/>
            <a:cxnLst/>
            <a:rect l="l" t="t" r="r" b="b"/>
            <a:pathLst>
              <a:path w="713740" h="628014">
                <a:moveTo>
                  <a:pt x="0" y="313943"/>
                </a:moveTo>
                <a:lnTo>
                  <a:pt x="178307" y="313943"/>
                </a:lnTo>
                <a:lnTo>
                  <a:pt x="178307" y="0"/>
                </a:lnTo>
                <a:lnTo>
                  <a:pt x="534923" y="0"/>
                </a:lnTo>
                <a:lnTo>
                  <a:pt x="534923" y="313943"/>
                </a:lnTo>
                <a:lnTo>
                  <a:pt x="713232" y="313943"/>
                </a:lnTo>
                <a:lnTo>
                  <a:pt x="356615" y="627887"/>
                </a:lnTo>
                <a:lnTo>
                  <a:pt x="0" y="313943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039111" y="252984"/>
            <a:ext cx="3145790" cy="3693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04775" algn="ctr" rtl="1">
              <a:lnSpc>
                <a:spcPct val="100000"/>
              </a:lnSpc>
            </a:pPr>
            <a:r>
              <a:rPr lang="fa-IR" sz="2400" b="1">
                <a:cs typeface="B Titr" panose="00000700000000000000" pitchFamily="2" charset="-78"/>
              </a:rPr>
              <a:t>حوزه رقابت ، حوزه برابری</a:t>
            </a:r>
            <a:endParaRPr sz="2400">
              <a:cs typeface="B Titr" panose="000007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78429" y="152400"/>
            <a:ext cx="6035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008000"/>
                </a:solidFill>
                <a:cs typeface="B Titr" panose="00000700000000000000" pitchFamily="2" charset="-78"/>
              </a:rPr>
              <a:t>رویکرد سوم« مدل عدالت اجتماعی»</a:t>
            </a:r>
            <a:endParaRPr lang="fa-IR" sz="3600">
              <a:solidFill>
                <a:srgbClr val="008000"/>
              </a:solidFill>
              <a:cs typeface="B Titr" panose="000007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24000" y="1305580"/>
            <a:ext cx="9966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smtClean="0">
                <a:solidFill>
                  <a:srgbClr val="C00000"/>
                </a:solidFill>
                <a:cs typeface="B Titr" panose="00000700000000000000" pitchFamily="2" charset="-78"/>
              </a:rPr>
              <a:t>طرفداران عدالت اجتماعی هیچ کدام از رویکردهای قبل را عادلانه نمی دانند  </a:t>
            </a:r>
            <a:endParaRPr lang="fa-IR" sz="28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03502" y="5105756"/>
            <a:ext cx="97385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smtClean="0">
                <a:cs typeface="B Titr" panose="00000700000000000000" pitchFamily="2" charset="-78"/>
              </a:rPr>
              <a:t>بنابراین هر دو رویکرد به دلیل ناعادلانه بودن با </a:t>
            </a:r>
            <a:r>
              <a:rPr lang="fa-IR" sz="2800" smtClean="0">
                <a:solidFill>
                  <a:srgbClr val="FF0000"/>
                </a:solidFill>
                <a:cs typeface="B Titr" panose="00000700000000000000" pitchFamily="2" charset="-78"/>
              </a:rPr>
              <a:t>فطرت انسانی </a:t>
            </a:r>
            <a:r>
              <a:rPr lang="fa-IR" sz="2800" smtClean="0">
                <a:cs typeface="B Titr" panose="00000700000000000000" pitchFamily="2" charset="-78"/>
              </a:rPr>
              <a:t>سازگار نیستند </a:t>
            </a:r>
          </a:p>
          <a:p>
            <a:pPr algn="ctr">
              <a:lnSpc>
                <a:spcPct val="150000"/>
              </a:lnSpc>
            </a:pPr>
            <a:r>
              <a:rPr lang="fa-IR" sz="2800" smtClean="0">
                <a:cs typeface="B Titr" panose="00000700000000000000" pitchFamily="2" charset="-78"/>
              </a:rPr>
              <a:t>و در نتیجه به </a:t>
            </a:r>
            <a:r>
              <a:rPr lang="fa-IR" sz="2800" smtClean="0">
                <a:solidFill>
                  <a:srgbClr val="CC00CC"/>
                </a:solidFill>
                <a:cs typeface="B Titr" panose="00000700000000000000" pitchFamily="2" charset="-78"/>
              </a:rPr>
              <a:t>شکست</a:t>
            </a:r>
            <a:r>
              <a:rPr lang="fa-IR" sz="2800" smtClean="0">
                <a:cs typeface="B Titr" panose="00000700000000000000" pitchFamily="2" charset="-78"/>
              </a:rPr>
              <a:t> می انجامند</a:t>
            </a:r>
            <a:endParaRPr lang="fa-IR" sz="2800"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420856" y="1129283"/>
            <a:ext cx="609587" cy="4846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71909" y="1154430"/>
            <a:ext cx="512445" cy="4749165"/>
          </a:xfrm>
          <a:custGeom>
            <a:avLst/>
            <a:gdLst/>
            <a:ahLst/>
            <a:cxnLst/>
            <a:rect l="l" t="t" r="r" b="b"/>
            <a:pathLst>
              <a:path w="512445" h="4749165">
                <a:moveTo>
                  <a:pt x="0" y="0"/>
                </a:moveTo>
                <a:lnTo>
                  <a:pt x="68045" y="1520"/>
                </a:lnTo>
                <a:lnTo>
                  <a:pt x="129201" y="5813"/>
                </a:lnTo>
                <a:lnTo>
                  <a:pt x="181022" y="12477"/>
                </a:lnTo>
                <a:lnTo>
                  <a:pt x="221064" y="21110"/>
                </a:lnTo>
                <a:lnTo>
                  <a:pt x="256032" y="42672"/>
                </a:lnTo>
                <a:lnTo>
                  <a:pt x="256032" y="2331720"/>
                </a:lnTo>
                <a:lnTo>
                  <a:pt x="265181" y="2343082"/>
                </a:lnTo>
                <a:lnTo>
                  <a:pt x="331041" y="2361914"/>
                </a:lnTo>
                <a:lnTo>
                  <a:pt x="382862" y="2368578"/>
                </a:lnTo>
                <a:lnTo>
                  <a:pt x="444018" y="2372871"/>
                </a:lnTo>
                <a:lnTo>
                  <a:pt x="512064" y="2374392"/>
                </a:lnTo>
                <a:lnTo>
                  <a:pt x="444018" y="2375912"/>
                </a:lnTo>
                <a:lnTo>
                  <a:pt x="382862" y="2380205"/>
                </a:lnTo>
                <a:lnTo>
                  <a:pt x="331041" y="2386869"/>
                </a:lnTo>
                <a:lnTo>
                  <a:pt x="290999" y="2395502"/>
                </a:lnTo>
                <a:lnTo>
                  <a:pt x="256032" y="2417064"/>
                </a:lnTo>
                <a:lnTo>
                  <a:pt x="256032" y="4706112"/>
                </a:lnTo>
                <a:lnTo>
                  <a:pt x="246882" y="4717457"/>
                </a:lnTo>
                <a:lnTo>
                  <a:pt x="221064" y="4727651"/>
                </a:lnTo>
                <a:lnTo>
                  <a:pt x="181022" y="4736287"/>
                </a:lnTo>
                <a:lnTo>
                  <a:pt x="129201" y="4742958"/>
                </a:lnTo>
                <a:lnTo>
                  <a:pt x="68045" y="4747260"/>
                </a:lnTo>
                <a:lnTo>
                  <a:pt x="0" y="4748784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39111" y="252984"/>
            <a:ext cx="3145790" cy="3693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ct val="100000"/>
              </a:lnSpc>
            </a:pPr>
            <a:r>
              <a:rPr lang="fa-IR" sz="2400" b="1">
                <a:cs typeface="B Titr" panose="00000700000000000000" pitchFamily="2" charset="-78"/>
              </a:rPr>
              <a:t>حوزه رقابت ، حوزه برابری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85229" y="160958"/>
            <a:ext cx="6035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008000"/>
                </a:solidFill>
                <a:cs typeface="B Titr" panose="00000700000000000000" pitchFamily="2" charset="-78"/>
              </a:rPr>
              <a:t>رویکرد سوم« مدل عدالت اجتماعی»</a:t>
            </a:r>
            <a:endParaRPr lang="fa-IR" sz="3600">
              <a:solidFill>
                <a:srgbClr val="008000"/>
              </a:solidFill>
              <a:cs typeface="B Titr" panose="000007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5093" y="1209165"/>
            <a:ext cx="98219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smtClean="0">
                <a:cs typeface="B Titr" panose="00000700000000000000" pitchFamily="2" charset="-78"/>
              </a:rPr>
              <a:t>1ـ در رویکرد عادلانه ، </a:t>
            </a:r>
            <a:r>
              <a:rPr lang="fa-IR" sz="2400" smtClean="0">
                <a:solidFill>
                  <a:srgbClr val="CC00CC"/>
                </a:solidFill>
                <a:cs typeface="B Titr" panose="00000700000000000000" pitchFamily="2" charset="-78"/>
              </a:rPr>
              <a:t>مالکیت خصوص لغو نمی شود </a:t>
            </a:r>
            <a:r>
              <a:rPr lang="fa-IR" sz="2400" smtClean="0">
                <a:cs typeface="B Titr" panose="00000700000000000000" pitchFamily="2" charset="-78"/>
              </a:rPr>
              <a:t>اما جامعه ، وظیفه دارد امکان رقابت </a:t>
            </a:r>
          </a:p>
          <a:p>
            <a:pPr>
              <a:lnSpc>
                <a:spcPct val="150000"/>
              </a:lnSpc>
            </a:pPr>
            <a:r>
              <a:rPr lang="fa-IR" sz="2400" smtClean="0">
                <a:cs typeface="B Titr" panose="00000700000000000000" pitchFamily="2" charset="-78"/>
              </a:rPr>
              <a:t>را برای همگان فراهم سازد و نقطه شروع رقابت را یکسان نماید  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1" y="2438400"/>
            <a:ext cx="1043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2ـ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بدین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منظور </a:t>
            </a:r>
            <a:r>
              <a:rPr lang="fa-IR" sz="2400" b="1">
                <a:solidFill>
                  <a:srgbClr val="CC00CC"/>
                </a:solidFill>
                <a:latin typeface="B Mitra,Bold"/>
                <a:cs typeface="B Titr" panose="00000700000000000000" pitchFamily="2" charset="-78"/>
              </a:rPr>
              <a:t>دولت </a:t>
            </a:r>
            <a:r>
              <a:rPr lang="fa-IR" sz="2400">
                <a:solidFill>
                  <a:srgbClr val="000000"/>
                </a:solidFill>
                <a:latin typeface="B Mitra,Bold"/>
                <a:cs typeface="B Titr" panose="00000700000000000000" pitchFamily="2" charset="-78"/>
              </a:rPr>
              <a:t>به نمایندگی از جامعه موظف است ، نیاز های ضروری همه افراد</a:t>
            </a:r>
          </a:p>
          <a:p>
            <a:pPr>
              <a:lnSpc>
                <a:spcPct val="150000"/>
              </a:lnSpc>
            </a:pP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(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خوراک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– پوشاک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–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مسکن) را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تامین نماید .</a:t>
            </a:r>
          </a:p>
          <a:p>
            <a:pPr>
              <a:lnSpc>
                <a:spcPct val="150000"/>
              </a:lnSpc>
            </a:pP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3ـ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با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این اقدامات همه ی کودکان از امکانات اولیه برای پیشرفت برخوردار شده و می توانند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بر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اساس </a:t>
            </a:r>
            <a:r>
              <a:rPr lang="fa-IR" sz="2400" b="1" smtClean="0">
                <a:solidFill>
                  <a:srgbClr val="CC00CC"/>
                </a:solidFill>
                <a:latin typeface="B Mitra,Bold"/>
                <a:cs typeface="B Titr" panose="00000700000000000000" pitchFamily="2" charset="-78"/>
              </a:rPr>
              <a:t>توانمندی </a:t>
            </a:r>
            <a:r>
              <a:rPr lang="fa-IR" sz="2400" b="1">
                <a:solidFill>
                  <a:srgbClr val="CC00CC"/>
                </a:solidFill>
                <a:latin typeface="B Mitra,Bold"/>
                <a:cs typeface="B Titr" panose="00000700000000000000" pitchFamily="2" charset="-78"/>
              </a:rPr>
              <a:t>های خود به رقابت </a:t>
            </a:r>
            <a:r>
              <a:rPr lang="fa-IR" sz="2400">
                <a:solidFill>
                  <a:srgbClr val="000000"/>
                </a:solidFill>
                <a:latin typeface="B Mitra,Bold"/>
                <a:cs typeface="B Titr" panose="00000700000000000000" pitchFamily="2" charset="-78"/>
              </a:rPr>
              <a:t>بپردازند .</a:t>
            </a:r>
          </a:p>
          <a:p>
            <a:pPr>
              <a:lnSpc>
                <a:spcPct val="150000"/>
              </a:lnSpc>
            </a:pP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4ـ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دولت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تلاش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می کند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با گرفتن مالیت از ثروتمندان و استفاده از آن برای رفع فقر ، نابرابری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را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در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جامعه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کاهش دهد .</a:t>
            </a:r>
            <a:endParaRPr lang="fa-IR" sz="2400"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63523" y="1802892"/>
            <a:ext cx="11428730" cy="523240"/>
          </a:xfrm>
          <a:custGeom>
            <a:avLst/>
            <a:gdLst/>
            <a:ahLst/>
            <a:cxnLst/>
            <a:rect l="l" t="t" r="r" b="b"/>
            <a:pathLst>
              <a:path w="11428730" h="523239">
                <a:moveTo>
                  <a:pt x="0" y="522731"/>
                </a:moveTo>
                <a:lnTo>
                  <a:pt x="11428476" y="522731"/>
                </a:lnTo>
                <a:lnTo>
                  <a:pt x="11428476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30656" y="1828800"/>
            <a:ext cx="1118044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95"/>
              </a:spcBef>
            </a:pPr>
            <a:r>
              <a:rPr lang="fa-IR" sz="2400">
                <a:cs typeface="B Titr" panose="00000700000000000000" pitchFamily="2" charset="-78"/>
              </a:rPr>
              <a:t>این رویکرد نه با رهاسازی </a:t>
            </a:r>
            <a:r>
              <a:rPr lang="fa-IR" sz="2400">
                <a:cs typeface="B Titr" panose="00000700000000000000" pitchFamily="2" charset="-78"/>
              </a:rPr>
              <a:t>مطلق </a:t>
            </a:r>
            <a:r>
              <a:rPr lang="fa-IR" sz="2400" smtClean="0">
                <a:cs typeface="B Titr" panose="00000700000000000000" pitchFamily="2" charset="-78"/>
              </a:rPr>
              <a:t>( </a:t>
            </a:r>
            <a:r>
              <a:rPr lang="fa-IR" sz="2400">
                <a:solidFill>
                  <a:srgbClr val="3333FF"/>
                </a:solidFill>
                <a:cs typeface="B Titr" panose="00000700000000000000" pitchFamily="2" charset="-78"/>
              </a:rPr>
              <a:t>مدل </a:t>
            </a:r>
            <a:r>
              <a:rPr lang="fa-IR" sz="2400">
                <a:solidFill>
                  <a:srgbClr val="3333FF"/>
                </a:solidFill>
                <a:cs typeface="B Titr" panose="00000700000000000000" pitchFamily="2" charset="-78"/>
              </a:rPr>
              <a:t>لیبرالی </a:t>
            </a:r>
            <a:r>
              <a:rPr lang="fa-IR" sz="2400" smtClean="0">
                <a:cs typeface="B Titr" panose="00000700000000000000" pitchFamily="2" charset="-78"/>
              </a:rPr>
              <a:t>) </a:t>
            </a:r>
            <a:r>
              <a:rPr lang="fa-IR" sz="2400">
                <a:cs typeface="B Titr" panose="00000700000000000000" pitchFamily="2" charset="-78"/>
              </a:rPr>
              <a:t>موافق است نه با </a:t>
            </a:r>
            <a:r>
              <a:rPr lang="fa-IR" sz="2400">
                <a:cs typeface="B Titr" panose="00000700000000000000" pitchFamily="2" charset="-78"/>
              </a:rPr>
              <a:t>کنترل </a:t>
            </a:r>
            <a:r>
              <a:rPr lang="fa-IR" sz="2400" smtClean="0">
                <a:cs typeface="B Titr" panose="00000700000000000000" pitchFamily="2" charset="-78"/>
              </a:rPr>
              <a:t>مطلق ( </a:t>
            </a:r>
            <a:r>
              <a:rPr lang="fa-IR" sz="2400">
                <a:solidFill>
                  <a:srgbClr val="3333FF"/>
                </a:solidFill>
                <a:cs typeface="B Titr" panose="00000700000000000000" pitchFamily="2" charset="-78"/>
              </a:rPr>
              <a:t>مدل </a:t>
            </a:r>
            <a:r>
              <a:rPr lang="fa-IR" sz="2400">
                <a:solidFill>
                  <a:srgbClr val="3333FF"/>
                </a:solidFill>
                <a:cs typeface="B Titr" panose="00000700000000000000" pitchFamily="2" charset="-78"/>
              </a:rPr>
              <a:t>کمونیستی </a:t>
            </a:r>
            <a:r>
              <a:rPr lang="fa-IR" sz="2400" smtClean="0">
                <a:cs typeface="B Titr" panose="00000700000000000000" pitchFamily="2" charset="-78"/>
              </a:rPr>
              <a:t>)</a:t>
            </a:r>
            <a:endParaRPr sz="2400" spc="-365" dirty="0">
              <a:cs typeface="B Titr" panose="00000700000000000000" pitchFamily="2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8447" y="3099816"/>
            <a:ext cx="10357485" cy="397545"/>
          </a:xfrm>
          <a:prstGeom prst="rect">
            <a:avLst/>
          </a:prstGeom>
          <a:solidFill>
            <a:srgbClr val="CC99FF"/>
          </a:solidFill>
        </p:spPr>
        <p:txBody>
          <a:bodyPr vert="horz" wrap="square" lIns="0" tIns="0" rIns="0" bIns="0" rtlCol="0">
            <a:spAutoFit/>
          </a:bodyPr>
          <a:lstStyle/>
          <a:p>
            <a:pPr marL="302260">
              <a:lnSpc>
                <a:spcPts val="3135"/>
              </a:lnSpc>
            </a:pPr>
            <a:r>
              <a:rPr lang="fa-IR" sz="2400">
                <a:cs typeface="B Titr" panose="00000700000000000000" pitchFamily="2" charset="-78"/>
              </a:rPr>
              <a:t>نه اجرای عدالت را به دست نامرئی بازار می سپارد و نه دخالت همه جانبه دولت را می پذیرد .</a:t>
            </a:r>
            <a:endParaRPr sz="2400">
              <a:latin typeface="Arial"/>
              <a:cs typeface="B Titr" panose="00000700000000000000" pitchFamily="2" charset="-7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12329" y="2415794"/>
            <a:ext cx="340360" cy="675005"/>
          </a:xfrm>
          <a:custGeom>
            <a:avLst/>
            <a:gdLst/>
            <a:ahLst/>
            <a:cxnLst/>
            <a:rect l="l" t="t" r="r" b="b"/>
            <a:pathLst>
              <a:path w="340359" h="675005">
                <a:moveTo>
                  <a:pt x="227584" y="0"/>
                </a:moveTo>
                <a:lnTo>
                  <a:pt x="57530" y="9270"/>
                </a:lnTo>
                <a:lnTo>
                  <a:pt x="84963" y="509523"/>
                </a:lnTo>
                <a:lnTo>
                  <a:pt x="0" y="514095"/>
                </a:lnTo>
                <a:lnTo>
                  <a:pt x="179324" y="674877"/>
                </a:lnTo>
                <a:lnTo>
                  <a:pt x="336006" y="500125"/>
                </a:lnTo>
                <a:lnTo>
                  <a:pt x="255016" y="500125"/>
                </a:lnTo>
                <a:lnTo>
                  <a:pt x="227584" y="0"/>
                </a:lnTo>
                <a:close/>
              </a:path>
              <a:path w="340359" h="675005">
                <a:moveTo>
                  <a:pt x="340105" y="495553"/>
                </a:moveTo>
                <a:lnTo>
                  <a:pt x="255016" y="500125"/>
                </a:lnTo>
                <a:lnTo>
                  <a:pt x="336006" y="500125"/>
                </a:lnTo>
                <a:lnTo>
                  <a:pt x="340105" y="49555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12329" y="2415794"/>
            <a:ext cx="340360" cy="675005"/>
          </a:xfrm>
          <a:custGeom>
            <a:avLst/>
            <a:gdLst/>
            <a:ahLst/>
            <a:cxnLst/>
            <a:rect l="l" t="t" r="r" b="b"/>
            <a:pathLst>
              <a:path w="340359" h="675005">
                <a:moveTo>
                  <a:pt x="340105" y="495553"/>
                </a:moveTo>
                <a:lnTo>
                  <a:pt x="179324" y="674877"/>
                </a:lnTo>
                <a:lnTo>
                  <a:pt x="0" y="514095"/>
                </a:lnTo>
                <a:lnTo>
                  <a:pt x="84963" y="509523"/>
                </a:lnTo>
                <a:lnTo>
                  <a:pt x="57530" y="9270"/>
                </a:lnTo>
                <a:lnTo>
                  <a:pt x="227584" y="0"/>
                </a:lnTo>
                <a:lnTo>
                  <a:pt x="255016" y="500125"/>
                </a:lnTo>
                <a:lnTo>
                  <a:pt x="340105" y="495553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6823" y="2290572"/>
            <a:ext cx="658495" cy="801370"/>
          </a:xfrm>
          <a:custGeom>
            <a:avLst/>
            <a:gdLst/>
            <a:ahLst/>
            <a:cxnLst/>
            <a:rect l="l" t="t" r="r" b="b"/>
            <a:pathLst>
              <a:path w="658495" h="801369">
                <a:moveTo>
                  <a:pt x="115188" y="0"/>
                </a:moveTo>
                <a:lnTo>
                  <a:pt x="0" y="86994"/>
                </a:lnTo>
                <a:lnTo>
                  <a:pt x="485139" y="729233"/>
                </a:lnTo>
                <a:lnTo>
                  <a:pt x="427609" y="772667"/>
                </a:lnTo>
                <a:lnTo>
                  <a:pt x="629792" y="800862"/>
                </a:lnTo>
                <a:lnTo>
                  <a:pt x="651912" y="642238"/>
                </a:lnTo>
                <a:lnTo>
                  <a:pt x="600328" y="642238"/>
                </a:lnTo>
                <a:lnTo>
                  <a:pt x="115188" y="0"/>
                </a:lnTo>
                <a:close/>
              </a:path>
              <a:path w="658495" h="801369">
                <a:moveTo>
                  <a:pt x="657987" y="598677"/>
                </a:moveTo>
                <a:lnTo>
                  <a:pt x="600328" y="642238"/>
                </a:lnTo>
                <a:lnTo>
                  <a:pt x="651912" y="642238"/>
                </a:lnTo>
                <a:lnTo>
                  <a:pt x="657987" y="59867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36823" y="2290572"/>
            <a:ext cx="658495" cy="801370"/>
          </a:xfrm>
          <a:custGeom>
            <a:avLst/>
            <a:gdLst/>
            <a:ahLst/>
            <a:cxnLst/>
            <a:rect l="l" t="t" r="r" b="b"/>
            <a:pathLst>
              <a:path w="658495" h="801369">
                <a:moveTo>
                  <a:pt x="657987" y="598677"/>
                </a:moveTo>
                <a:lnTo>
                  <a:pt x="629792" y="800862"/>
                </a:lnTo>
                <a:lnTo>
                  <a:pt x="427609" y="772667"/>
                </a:lnTo>
                <a:lnTo>
                  <a:pt x="485139" y="729233"/>
                </a:lnTo>
                <a:lnTo>
                  <a:pt x="0" y="86994"/>
                </a:lnTo>
                <a:lnTo>
                  <a:pt x="115188" y="0"/>
                </a:lnTo>
                <a:lnTo>
                  <a:pt x="600328" y="642238"/>
                </a:lnTo>
                <a:lnTo>
                  <a:pt x="657987" y="598677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3400" y="3788664"/>
            <a:ext cx="11577701" cy="523240"/>
          </a:xfrm>
          <a:custGeom>
            <a:avLst/>
            <a:gdLst/>
            <a:ahLst/>
            <a:cxnLst/>
            <a:rect l="l" t="t" r="r" b="b"/>
            <a:pathLst>
              <a:path w="10772140" h="523239">
                <a:moveTo>
                  <a:pt x="0" y="522731"/>
                </a:moveTo>
                <a:lnTo>
                  <a:pt x="10771632" y="522731"/>
                </a:lnTo>
                <a:lnTo>
                  <a:pt x="1077163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3400" y="3809485"/>
            <a:ext cx="1157770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 algn="ctr">
              <a:lnSpc>
                <a:spcPct val="100000"/>
              </a:lnSpc>
              <a:spcBef>
                <a:spcPts val="95"/>
              </a:spcBef>
            </a:pPr>
            <a:r>
              <a:rPr lang="fa-IR" sz="2400">
                <a:cs typeface="B Titr" panose="00000700000000000000" pitchFamily="2" charset="-78"/>
              </a:rPr>
              <a:t>مدل عدالت اجتماعی به بهانه اجرای عدالت آزادی های افراد و امکان رقابت میان آن ها را از بین نمی برد .</a:t>
            </a:r>
            <a:endParaRPr sz="2400">
              <a:latin typeface="Arial"/>
              <a:cs typeface="B Titr" panose="00000700000000000000" pitchFamily="2" charset="-78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44211" y="4963667"/>
            <a:ext cx="3145790" cy="369973"/>
          </a:xfrm>
          <a:prstGeom prst="rect">
            <a:avLst/>
          </a:prstGeom>
          <a:solidFill>
            <a:srgbClr val="99FF66"/>
          </a:solidFill>
        </p:spPr>
        <p:txBody>
          <a:bodyPr vert="horz" wrap="square" lIns="0" tIns="63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5"/>
              </a:spcBef>
            </a:pPr>
            <a:r>
              <a:rPr lang="fa-IR" sz="2400" b="1">
                <a:cs typeface="B Titr" panose="00000700000000000000" pitchFamily="2" charset="-78"/>
              </a:rPr>
              <a:t>حوزه رقابت ، حوزه برابری</a:t>
            </a:r>
            <a:endParaRPr sz="2400">
              <a:latin typeface="Arial"/>
              <a:cs typeface="B Titr" panose="00000700000000000000" pitchFamily="2" charset="-78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06667" y="4477511"/>
            <a:ext cx="524510" cy="416559"/>
          </a:xfrm>
          <a:custGeom>
            <a:avLst/>
            <a:gdLst/>
            <a:ahLst/>
            <a:cxnLst/>
            <a:rect l="l" t="t" r="r" b="b"/>
            <a:pathLst>
              <a:path w="524509" h="416560">
                <a:moveTo>
                  <a:pt x="524256" y="208025"/>
                </a:moveTo>
                <a:lnTo>
                  <a:pt x="0" y="208025"/>
                </a:lnTo>
                <a:lnTo>
                  <a:pt x="262128" y="416051"/>
                </a:lnTo>
                <a:lnTo>
                  <a:pt x="524256" y="208025"/>
                </a:lnTo>
                <a:close/>
              </a:path>
              <a:path w="524509" h="416560">
                <a:moveTo>
                  <a:pt x="393192" y="0"/>
                </a:moveTo>
                <a:lnTo>
                  <a:pt x="131064" y="0"/>
                </a:lnTo>
                <a:lnTo>
                  <a:pt x="131064" y="208025"/>
                </a:lnTo>
                <a:lnTo>
                  <a:pt x="393192" y="208025"/>
                </a:lnTo>
                <a:lnTo>
                  <a:pt x="393192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6667" y="4477511"/>
            <a:ext cx="524510" cy="416559"/>
          </a:xfrm>
          <a:custGeom>
            <a:avLst/>
            <a:gdLst/>
            <a:ahLst/>
            <a:cxnLst/>
            <a:rect l="l" t="t" r="r" b="b"/>
            <a:pathLst>
              <a:path w="524509" h="416560">
                <a:moveTo>
                  <a:pt x="0" y="208025"/>
                </a:moveTo>
                <a:lnTo>
                  <a:pt x="131064" y="208025"/>
                </a:lnTo>
                <a:lnTo>
                  <a:pt x="131064" y="0"/>
                </a:lnTo>
                <a:lnTo>
                  <a:pt x="393192" y="0"/>
                </a:lnTo>
                <a:lnTo>
                  <a:pt x="393192" y="208025"/>
                </a:lnTo>
                <a:lnTo>
                  <a:pt x="524256" y="208025"/>
                </a:lnTo>
                <a:lnTo>
                  <a:pt x="262128" y="416051"/>
                </a:lnTo>
                <a:lnTo>
                  <a:pt x="0" y="208025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1563" y="3947158"/>
            <a:ext cx="3939540" cy="2910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3459375" y="374088"/>
            <a:ext cx="6035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C00000"/>
                </a:solidFill>
                <a:cs typeface="B Titr" panose="00000700000000000000" pitchFamily="2" charset="-78"/>
              </a:rPr>
              <a:t>رویکرد سوم« مدل عدالت اجتماعی»</a:t>
            </a:r>
            <a:endParaRPr lang="fa-IR" sz="36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1596116" y="1295400"/>
            <a:ext cx="541045" cy="452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47169" y="1371600"/>
            <a:ext cx="443865" cy="4376547"/>
          </a:xfrm>
          <a:custGeom>
            <a:avLst/>
            <a:gdLst/>
            <a:ahLst/>
            <a:cxnLst/>
            <a:rect l="l" t="t" r="r" b="b"/>
            <a:pathLst>
              <a:path w="443865" h="3796665">
                <a:moveTo>
                  <a:pt x="0" y="0"/>
                </a:moveTo>
                <a:lnTo>
                  <a:pt x="70073" y="1880"/>
                </a:lnTo>
                <a:lnTo>
                  <a:pt x="130942" y="7120"/>
                </a:lnTo>
                <a:lnTo>
                  <a:pt x="178948" y="15115"/>
                </a:lnTo>
                <a:lnTo>
                  <a:pt x="221741" y="36956"/>
                </a:lnTo>
                <a:lnTo>
                  <a:pt x="221741" y="1861184"/>
                </a:lnTo>
                <a:lnTo>
                  <a:pt x="233050" y="1872880"/>
                </a:lnTo>
                <a:lnTo>
                  <a:pt x="264535" y="1883026"/>
                </a:lnTo>
                <a:lnTo>
                  <a:pt x="312541" y="1891021"/>
                </a:lnTo>
                <a:lnTo>
                  <a:pt x="373410" y="1896261"/>
                </a:lnTo>
                <a:lnTo>
                  <a:pt x="443483" y="1898141"/>
                </a:lnTo>
                <a:lnTo>
                  <a:pt x="373410" y="1900022"/>
                </a:lnTo>
                <a:lnTo>
                  <a:pt x="312541" y="1905262"/>
                </a:lnTo>
                <a:lnTo>
                  <a:pt x="264535" y="1913257"/>
                </a:lnTo>
                <a:lnTo>
                  <a:pt x="233050" y="1923403"/>
                </a:lnTo>
                <a:lnTo>
                  <a:pt x="221741" y="1935098"/>
                </a:lnTo>
                <a:lnTo>
                  <a:pt x="221741" y="3759327"/>
                </a:lnTo>
                <a:lnTo>
                  <a:pt x="210433" y="3771007"/>
                </a:lnTo>
                <a:lnTo>
                  <a:pt x="178948" y="3781152"/>
                </a:lnTo>
                <a:lnTo>
                  <a:pt x="130942" y="3789152"/>
                </a:lnTo>
                <a:lnTo>
                  <a:pt x="70073" y="3794399"/>
                </a:lnTo>
                <a:lnTo>
                  <a:pt x="0" y="3796283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0952" y="0"/>
            <a:ext cx="2514600" cy="1886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7622539" y="484172"/>
            <a:ext cx="3661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3333FF"/>
                </a:solidFill>
                <a:cs typeface="B Titr" panose="00000700000000000000" pitchFamily="2" charset="-78"/>
              </a:rPr>
              <a:t>جامعه شناسی انتقادی</a:t>
            </a:r>
            <a:endParaRPr lang="fa-IR" sz="3600">
              <a:solidFill>
                <a:srgbClr val="3333FF"/>
              </a:solidFill>
              <a:cs typeface="B Titr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295400"/>
            <a:ext cx="1112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1ـ در رویکرد </a:t>
            </a:r>
            <a:r>
              <a:rPr lang="fa-IR" sz="2400" smtClean="0">
                <a:solidFill>
                  <a:srgbClr val="CC00CC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مخالفان قشربندی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( </a:t>
            </a:r>
            <a:r>
              <a:rPr lang="fa-IR" sz="2400" smtClean="0">
                <a:solidFill>
                  <a:srgbClr val="008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مدل کمونیستی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) ظرفیت هایی برای انتقاد از قشربندی اجتماعی وجود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داشت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ولی به دلیل غلبه </a:t>
            </a:r>
            <a:r>
              <a:rPr lang="fa-IR" sz="2400">
                <a:solidFill>
                  <a:srgbClr val="CC00CC"/>
                </a:solidFill>
                <a:cs typeface="B Titr" panose="00000700000000000000" pitchFamily="2" charset="-78"/>
              </a:rPr>
              <a:t>تصور پوزیتیویستی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از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علم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( </a:t>
            </a:r>
            <a:r>
              <a:rPr lang="fa-IR" sz="2400">
                <a:solidFill>
                  <a:srgbClr val="FF0000"/>
                </a:solidFill>
                <a:cs typeface="B Titr" panose="00000700000000000000" pitchFamily="2" charset="-78"/>
              </a:rPr>
              <a:t>یکسان انگاری علوم طبیعی و علوم </a:t>
            </a:r>
            <a:r>
              <a:rPr lang="fa-IR" sz="2400">
                <a:solidFill>
                  <a:srgbClr val="FF0000"/>
                </a:solidFill>
                <a:cs typeface="B Titr" panose="00000700000000000000" pitchFamily="2" charset="-78"/>
              </a:rPr>
              <a:t>اجتماعی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) امکان استفاده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نداشت .</a:t>
            </a:r>
          </a:p>
          <a:p>
            <a:pPr>
              <a:lnSpc>
                <a:spcPct val="150000"/>
              </a:lnSpc>
            </a:pP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2ـ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با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افول تصور پوزیتیویستی از علم ، </a:t>
            </a:r>
            <a:r>
              <a:rPr lang="fa-IR" sz="2400">
                <a:solidFill>
                  <a:srgbClr val="FF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در نیمه دوم قرن بیستم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، این ظرفیت انتقادی مورد توجه قرار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گرفت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و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به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شکل گیری جامعه شناسی انتقادی انجامید .</a:t>
            </a:r>
          </a:p>
          <a:p>
            <a:pPr>
              <a:lnSpc>
                <a:spcPct val="150000"/>
              </a:lnSpc>
            </a:pP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3ـ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این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جامعه شناسان بر ضرورت انتقاد علمی از ساختارهای سرکوبگر ، تاکید می کنند تا از تنگ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تر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شدن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عرصه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بر انسان ها پیشگیری شود و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زمینه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شکل گیری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ساختارهای اجتماعی انسانی تر و اخلاقی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تر </a:t>
            </a:r>
            <a:endParaRPr lang="fa-IR" sz="2400" smtClean="0">
              <a:solidFill>
                <a:srgbClr val="000000"/>
              </a:solidFill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فراهم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آید .</a:t>
            </a:r>
            <a:endParaRPr lang="fa-IR" sz="2400"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3878579" y="1836420"/>
            <a:ext cx="1671955" cy="1412875"/>
          </a:xfrm>
          <a:custGeom>
            <a:avLst/>
            <a:gdLst/>
            <a:ahLst/>
            <a:cxnLst/>
            <a:rect l="l" t="t" r="r" b="b"/>
            <a:pathLst>
              <a:path w="1671954" h="1412875">
                <a:moveTo>
                  <a:pt x="835914" y="0"/>
                </a:moveTo>
                <a:lnTo>
                  <a:pt x="783051" y="1389"/>
                </a:lnTo>
                <a:lnTo>
                  <a:pt x="731062" y="5503"/>
                </a:lnTo>
                <a:lnTo>
                  <a:pt x="680044" y="12258"/>
                </a:lnTo>
                <a:lnTo>
                  <a:pt x="630095" y="21571"/>
                </a:lnTo>
                <a:lnTo>
                  <a:pt x="581314" y="33361"/>
                </a:lnTo>
                <a:lnTo>
                  <a:pt x="533798" y="47544"/>
                </a:lnTo>
                <a:lnTo>
                  <a:pt x="487646" y="64037"/>
                </a:lnTo>
                <a:lnTo>
                  <a:pt x="442954" y="82757"/>
                </a:lnTo>
                <a:lnTo>
                  <a:pt x="399821" y="103623"/>
                </a:lnTo>
                <a:lnTo>
                  <a:pt x="358346" y="126552"/>
                </a:lnTo>
                <a:lnTo>
                  <a:pt x="318625" y="151459"/>
                </a:lnTo>
                <a:lnTo>
                  <a:pt x="280757" y="178264"/>
                </a:lnTo>
                <a:lnTo>
                  <a:pt x="244840" y="206883"/>
                </a:lnTo>
                <a:lnTo>
                  <a:pt x="210971" y="237233"/>
                </a:lnTo>
                <a:lnTo>
                  <a:pt x="179249" y="269231"/>
                </a:lnTo>
                <a:lnTo>
                  <a:pt x="149772" y="302796"/>
                </a:lnTo>
                <a:lnTo>
                  <a:pt x="122638" y="337844"/>
                </a:lnTo>
                <a:lnTo>
                  <a:pt x="97943" y="374293"/>
                </a:lnTo>
                <a:lnTo>
                  <a:pt x="75788" y="412059"/>
                </a:lnTo>
                <a:lnTo>
                  <a:pt x="56268" y="451060"/>
                </a:lnTo>
                <a:lnTo>
                  <a:pt x="39483" y="491214"/>
                </a:lnTo>
                <a:lnTo>
                  <a:pt x="25530" y="532438"/>
                </a:lnTo>
                <a:lnTo>
                  <a:pt x="14507" y="574648"/>
                </a:lnTo>
                <a:lnTo>
                  <a:pt x="6513" y="617763"/>
                </a:lnTo>
                <a:lnTo>
                  <a:pt x="1644" y="661699"/>
                </a:lnTo>
                <a:lnTo>
                  <a:pt x="0" y="706374"/>
                </a:lnTo>
                <a:lnTo>
                  <a:pt x="1644" y="751048"/>
                </a:lnTo>
                <a:lnTo>
                  <a:pt x="6513" y="794984"/>
                </a:lnTo>
                <a:lnTo>
                  <a:pt x="14507" y="838099"/>
                </a:lnTo>
                <a:lnTo>
                  <a:pt x="25530" y="880309"/>
                </a:lnTo>
                <a:lnTo>
                  <a:pt x="39483" y="921533"/>
                </a:lnTo>
                <a:lnTo>
                  <a:pt x="56268" y="961687"/>
                </a:lnTo>
                <a:lnTo>
                  <a:pt x="75788" y="1000688"/>
                </a:lnTo>
                <a:lnTo>
                  <a:pt x="97943" y="1038454"/>
                </a:lnTo>
                <a:lnTo>
                  <a:pt x="122638" y="1074903"/>
                </a:lnTo>
                <a:lnTo>
                  <a:pt x="149772" y="1109951"/>
                </a:lnTo>
                <a:lnTo>
                  <a:pt x="179249" y="1143516"/>
                </a:lnTo>
                <a:lnTo>
                  <a:pt x="210971" y="1175514"/>
                </a:lnTo>
                <a:lnTo>
                  <a:pt x="244840" y="1205865"/>
                </a:lnTo>
                <a:lnTo>
                  <a:pt x="280757" y="1234483"/>
                </a:lnTo>
                <a:lnTo>
                  <a:pt x="318625" y="1261288"/>
                </a:lnTo>
                <a:lnTo>
                  <a:pt x="358346" y="1286195"/>
                </a:lnTo>
                <a:lnTo>
                  <a:pt x="399821" y="1309124"/>
                </a:lnTo>
                <a:lnTo>
                  <a:pt x="442954" y="1329990"/>
                </a:lnTo>
                <a:lnTo>
                  <a:pt x="487646" y="1348710"/>
                </a:lnTo>
                <a:lnTo>
                  <a:pt x="533798" y="1365203"/>
                </a:lnTo>
                <a:lnTo>
                  <a:pt x="581314" y="1379386"/>
                </a:lnTo>
                <a:lnTo>
                  <a:pt x="630095" y="1391176"/>
                </a:lnTo>
                <a:lnTo>
                  <a:pt x="680044" y="1400489"/>
                </a:lnTo>
                <a:lnTo>
                  <a:pt x="731062" y="1407244"/>
                </a:lnTo>
                <a:lnTo>
                  <a:pt x="783051" y="1411358"/>
                </a:lnTo>
                <a:lnTo>
                  <a:pt x="835914" y="1412747"/>
                </a:lnTo>
                <a:lnTo>
                  <a:pt x="888776" y="1411358"/>
                </a:lnTo>
                <a:lnTo>
                  <a:pt x="940765" y="1407244"/>
                </a:lnTo>
                <a:lnTo>
                  <a:pt x="991783" y="1400489"/>
                </a:lnTo>
                <a:lnTo>
                  <a:pt x="1041732" y="1391176"/>
                </a:lnTo>
                <a:lnTo>
                  <a:pt x="1090513" y="1379386"/>
                </a:lnTo>
                <a:lnTo>
                  <a:pt x="1138029" y="1365203"/>
                </a:lnTo>
                <a:lnTo>
                  <a:pt x="1184181" y="1348710"/>
                </a:lnTo>
                <a:lnTo>
                  <a:pt x="1228873" y="1329990"/>
                </a:lnTo>
                <a:lnTo>
                  <a:pt x="1272006" y="1309124"/>
                </a:lnTo>
                <a:lnTo>
                  <a:pt x="1313481" y="1286195"/>
                </a:lnTo>
                <a:lnTo>
                  <a:pt x="1353202" y="1261288"/>
                </a:lnTo>
                <a:lnTo>
                  <a:pt x="1391070" y="1234483"/>
                </a:lnTo>
                <a:lnTo>
                  <a:pt x="1426987" y="1205865"/>
                </a:lnTo>
                <a:lnTo>
                  <a:pt x="1460856" y="1175514"/>
                </a:lnTo>
                <a:lnTo>
                  <a:pt x="1492578" y="1143516"/>
                </a:lnTo>
                <a:lnTo>
                  <a:pt x="1522055" y="1109951"/>
                </a:lnTo>
                <a:lnTo>
                  <a:pt x="1549189" y="1074903"/>
                </a:lnTo>
                <a:lnTo>
                  <a:pt x="1573884" y="1038454"/>
                </a:lnTo>
                <a:lnTo>
                  <a:pt x="1596039" y="1000688"/>
                </a:lnTo>
                <a:lnTo>
                  <a:pt x="1615559" y="961687"/>
                </a:lnTo>
                <a:lnTo>
                  <a:pt x="1632344" y="921533"/>
                </a:lnTo>
                <a:lnTo>
                  <a:pt x="1646297" y="880309"/>
                </a:lnTo>
                <a:lnTo>
                  <a:pt x="1657320" y="838099"/>
                </a:lnTo>
                <a:lnTo>
                  <a:pt x="1665314" y="794984"/>
                </a:lnTo>
                <a:lnTo>
                  <a:pt x="1670183" y="751048"/>
                </a:lnTo>
                <a:lnTo>
                  <a:pt x="1671828" y="706374"/>
                </a:lnTo>
                <a:lnTo>
                  <a:pt x="1670183" y="661699"/>
                </a:lnTo>
                <a:lnTo>
                  <a:pt x="1665314" y="617763"/>
                </a:lnTo>
                <a:lnTo>
                  <a:pt x="1657320" y="574648"/>
                </a:lnTo>
                <a:lnTo>
                  <a:pt x="1646297" y="532438"/>
                </a:lnTo>
                <a:lnTo>
                  <a:pt x="1632344" y="491214"/>
                </a:lnTo>
                <a:lnTo>
                  <a:pt x="1615559" y="451060"/>
                </a:lnTo>
                <a:lnTo>
                  <a:pt x="1596039" y="412059"/>
                </a:lnTo>
                <a:lnTo>
                  <a:pt x="1573884" y="374293"/>
                </a:lnTo>
                <a:lnTo>
                  <a:pt x="1549189" y="337844"/>
                </a:lnTo>
                <a:lnTo>
                  <a:pt x="1522055" y="302796"/>
                </a:lnTo>
                <a:lnTo>
                  <a:pt x="1492578" y="269231"/>
                </a:lnTo>
                <a:lnTo>
                  <a:pt x="1460856" y="237233"/>
                </a:lnTo>
                <a:lnTo>
                  <a:pt x="1426987" y="206883"/>
                </a:lnTo>
                <a:lnTo>
                  <a:pt x="1391070" y="178264"/>
                </a:lnTo>
                <a:lnTo>
                  <a:pt x="1353202" y="151459"/>
                </a:lnTo>
                <a:lnTo>
                  <a:pt x="1313481" y="126552"/>
                </a:lnTo>
                <a:lnTo>
                  <a:pt x="1272006" y="103623"/>
                </a:lnTo>
                <a:lnTo>
                  <a:pt x="1228873" y="82757"/>
                </a:lnTo>
                <a:lnTo>
                  <a:pt x="1184181" y="64037"/>
                </a:lnTo>
                <a:lnTo>
                  <a:pt x="1138029" y="47544"/>
                </a:lnTo>
                <a:lnTo>
                  <a:pt x="1090513" y="33361"/>
                </a:lnTo>
                <a:lnTo>
                  <a:pt x="1041732" y="21571"/>
                </a:lnTo>
                <a:lnTo>
                  <a:pt x="991783" y="12258"/>
                </a:lnTo>
                <a:lnTo>
                  <a:pt x="940765" y="5503"/>
                </a:lnTo>
                <a:lnTo>
                  <a:pt x="888776" y="1389"/>
                </a:lnTo>
                <a:lnTo>
                  <a:pt x="83591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78579" y="1836420"/>
            <a:ext cx="1671955" cy="1412875"/>
          </a:xfrm>
          <a:custGeom>
            <a:avLst/>
            <a:gdLst/>
            <a:ahLst/>
            <a:cxnLst/>
            <a:rect l="l" t="t" r="r" b="b"/>
            <a:pathLst>
              <a:path w="1671954" h="1412875">
                <a:moveTo>
                  <a:pt x="0" y="706374"/>
                </a:moveTo>
                <a:lnTo>
                  <a:pt x="1644" y="661699"/>
                </a:lnTo>
                <a:lnTo>
                  <a:pt x="6513" y="617763"/>
                </a:lnTo>
                <a:lnTo>
                  <a:pt x="14507" y="574648"/>
                </a:lnTo>
                <a:lnTo>
                  <a:pt x="25530" y="532438"/>
                </a:lnTo>
                <a:lnTo>
                  <a:pt x="39483" y="491214"/>
                </a:lnTo>
                <a:lnTo>
                  <a:pt x="56268" y="451060"/>
                </a:lnTo>
                <a:lnTo>
                  <a:pt x="75788" y="412059"/>
                </a:lnTo>
                <a:lnTo>
                  <a:pt x="97943" y="374293"/>
                </a:lnTo>
                <a:lnTo>
                  <a:pt x="122638" y="337844"/>
                </a:lnTo>
                <a:lnTo>
                  <a:pt x="149772" y="302796"/>
                </a:lnTo>
                <a:lnTo>
                  <a:pt x="179249" y="269231"/>
                </a:lnTo>
                <a:lnTo>
                  <a:pt x="210971" y="237233"/>
                </a:lnTo>
                <a:lnTo>
                  <a:pt x="244840" y="206882"/>
                </a:lnTo>
                <a:lnTo>
                  <a:pt x="280757" y="178264"/>
                </a:lnTo>
                <a:lnTo>
                  <a:pt x="318625" y="151459"/>
                </a:lnTo>
                <a:lnTo>
                  <a:pt x="358346" y="126552"/>
                </a:lnTo>
                <a:lnTo>
                  <a:pt x="399821" y="103623"/>
                </a:lnTo>
                <a:lnTo>
                  <a:pt x="442954" y="82757"/>
                </a:lnTo>
                <a:lnTo>
                  <a:pt x="487646" y="64037"/>
                </a:lnTo>
                <a:lnTo>
                  <a:pt x="533798" y="47544"/>
                </a:lnTo>
                <a:lnTo>
                  <a:pt x="581314" y="33361"/>
                </a:lnTo>
                <a:lnTo>
                  <a:pt x="630095" y="21571"/>
                </a:lnTo>
                <a:lnTo>
                  <a:pt x="680044" y="12258"/>
                </a:lnTo>
                <a:lnTo>
                  <a:pt x="731062" y="5503"/>
                </a:lnTo>
                <a:lnTo>
                  <a:pt x="783051" y="1389"/>
                </a:lnTo>
                <a:lnTo>
                  <a:pt x="835914" y="0"/>
                </a:lnTo>
                <a:lnTo>
                  <a:pt x="888776" y="1389"/>
                </a:lnTo>
                <a:lnTo>
                  <a:pt x="940765" y="5503"/>
                </a:lnTo>
                <a:lnTo>
                  <a:pt x="991783" y="12258"/>
                </a:lnTo>
                <a:lnTo>
                  <a:pt x="1041732" y="21571"/>
                </a:lnTo>
                <a:lnTo>
                  <a:pt x="1090513" y="33361"/>
                </a:lnTo>
                <a:lnTo>
                  <a:pt x="1138029" y="47544"/>
                </a:lnTo>
                <a:lnTo>
                  <a:pt x="1184181" y="64037"/>
                </a:lnTo>
                <a:lnTo>
                  <a:pt x="1228873" y="82757"/>
                </a:lnTo>
                <a:lnTo>
                  <a:pt x="1272006" y="103623"/>
                </a:lnTo>
                <a:lnTo>
                  <a:pt x="1313481" y="126552"/>
                </a:lnTo>
                <a:lnTo>
                  <a:pt x="1353202" y="151459"/>
                </a:lnTo>
                <a:lnTo>
                  <a:pt x="1391070" y="178264"/>
                </a:lnTo>
                <a:lnTo>
                  <a:pt x="1426987" y="206883"/>
                </a:lnTo>
                <a:lnTo>
                  <a:pt x="1460856" y="237233"/>
                </a:lnTo>
                <a:lnTo>
                  <a:pt x="1492578" y="269231"/>
                </a:lnTo>
                <a:lnTo>
                  <a:pt x="1522055" y="302796"/>
                </a:lnTo>
                <a:lnTo>
                  <a:pt x="1549189" y="337844"/>
                </a:lnTo>
                <a:lnTo>
                  <a:pt x="1573884" y="374293"/>
                </a:lnTo>
                <a:lnTo>
                  <a:pt x="1596039" y="412059"/>
                </a:lnTo>
                <a:lnTo>
                  <a:pt x="1615559" y="451060"/>
                </a:lnTo>
                <a:lnTo>
                  <a:pt x="1632344" y="491214"/>
                </a:lnTo>
                <a:lnTo>
                  <a:pt x="1646297" y="532438"/>
                </a:lnTo>
                <a:lnTo>
                  <a:pt x="1657320" y="574648"/>
                </a:lnTo>
                <a:lnTo>
                  <a:pt x="1665314" y="617763"/>
                </a:lnTo>
                <a:lnTo>
                  <a:pt x="1670183" y="661699"/>
                </a:lnTo>
                <a:lnTo>
                  <a:pt x="1671828" y="706374"/>
                </a:lnTo>
                <a:lnTo>
                  <a:pt x="1670183" y="751048"/>
                </a:lnTo>
                <a:lnTo>
                  <a:pt x="1665314" y="794984"/>
                </a:lnTo>
                <a:lnTo>
                  <a:pt x="1657320" y="838099"/>
                </a:lnTo>
                <a:lnTo>
                  <a:pt x="1646297" y="880309"/>
                </a:lnTo>
                <a:lnTo>
                  <a:pt x="1632344" y="921533"/>
                </a:lnTo>
                <a:lnTo>
                  <a:pt x="1615559" y="961687"/>
                </a:lnTo>
                <a:lnTo>
                  <a:pt x="1596039" y="1000688"/>
                </a:lnTo>
                <a:lnTo>
                  <a:pt x="1573884" y="1038454"/>
                </a:lnTo>
                <a:lnTo>
                  <a:pt x="1549189" y="1074903"/>
                </a:lnTo>
                <a:lnTo>
                  <a:pt x="1522055" y="1109951"/>
                </a:lnTo>
                <a:lnTo>
                  <a:pt x="1492578" y="1143516"/>
                </a:lnTo>
                <a:lnTo>
                  <a:pt x="1460856" y="1175514"/>
                </a:lnTo>
                <a:lnTo>
                  <a:pt x="1426987" y="1205865"/>
                </a:lnTo>
                <a:lnTo>
                  <a:pt x="1391070" y="1234483"/>
                </a:lnTo>
                <a:lnTo>
                  <a:pt x="1353202" y="1261288"/>
                </a:lnTo>
                <a:lnTo>
                  <a:pt x="1313481" y="1286195"/>
                </a:lnTo>
                <a:lnTo>
                  <a:pt x="1272006" y="1309124"/>
                </a:lnTo>
                <a:lnTo>
                  <a:pt x="1228873" y="1329990"/>
                </a:lnTo>
                <a:lnTo>
                  <a:pt x="1184181" y="1348710"/>
                </a:lnTo>
                <a:lnTo>
                  <a:pt x="1138029" y="1365203"/>
                </a:lnTo>
                <a:lnTo>
                  <a:pt x="1090513" y="1379386"/>
                </a:lnTo>
                <a:lnTo>
                  <a:pt x="1041732" y="1391176"/>
                </a:lnTo>
                <a:lnTo>
                  <a:pt x="991783" y="1400489"/>
                </a:lnTo>
                <a:lnTo>
                  <a:pt x="940765" y="1407244"/>
                </a:lnTo>
                <a:lnTo>
                  <a:pt x="888776" y="1411358"/>
                </a:lnTo>
                <a:lnTo>
                  <a:pt x="835914" y="1412747"/>
                </a:lnTo>
                <a:lnTo>
                  <a:pt x="783051" y="1411358"/>
                </a:lnTo>
                <a:lnTo>
                  <a:pt x="731062" y="1407244"/>
                </a:lnTo>
                <a:lnTo>
                  <a:pt x="680044" y="1400489"/>
                </a:lnTo>
                <a:lnTo>
                  <a:pt x="630095" y="1391176"/>
                </a:lnTo>
                <a:lnTo>
                  <a:pt x="581314" y="1379386"/>
                </a:lnTo>
                <a:lnTo>
                  <a:pt x="533798" y="1365203"/>
                </a:lnTo>
                <a:lnTo>
                  <a:pt x="487646" y="1348710"/>
                </a:lnTo>
                <a:lnTo>
                  <a:pt x="442954" y="1329990"/>
                </a:lnTo>
                <a:lnTo>
                  <a:pt x="399821" y="1309124"/>
                </a:lnTo>
                <a:lnTo>
                  <a:pt x="358346" y="1286195"/>
                </a:lnTo>
                <a:lnTo>
                  <a:pt x="318625" y="1261288"/>
                </a:lnTo>
                <a:lnTo>
                  <a:pt x="280757" y="1234483"/>
                </a:lnTo>
                <a:lnTo>
                  <a:pt x="244840" y="1205864"/>
                </a:lnTo>
                <a:lnTo>
                  <a:pt x="210971" y="1175514"/>
                </a:lnTo>
                <a:lnTo>
                  <a:pt x="179249" y="1143516"/>
                </a:lnTo>
                <a:lnTo>
                  <a:pt x="149772" y="1109951"/>
                </a:lnTo>
                <a:lnTo>
                  <a:pt x="122638" y="1074903"/>
                </a:lnTo>
                <a:lnTo>
                  <a:pt x="97943" y="1038454"/>
                </a:lnTo>
                <a:lnTo>
                  <a:pt x="75788" y="1000688"/>
                </a:lnTo>
                <a:lnTo>
                  <a:pt x="56268" y="961687"/>
                </a:lnTo>
                <a:lnTo>
                  <a:pt x="39483" y="921533"/>
                </a:lnTo>
                <a:lnTo>
                  <a:pt x="25530" y="880309"/>
                </a:lnTo>
                <a:lnTo>
                  <a:pt x="14507" y="838099"/>
                </a:lnTo>
                <a:lnTo>
                  <a:pt x="6513" y="794984"/>
                </a:lnTo>
                <a:lnTo>
                  <a:pt x="1644" y="751048"/>
                </a:lnTo>
                <a:lnTo>
                  <a:pt x="0" y="706374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223893" y="2286000"/>
            <a:ext cx="95770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1"/>
            <a:r>
              <a:rPr lang="fa-IR" sz="3200" smtClean="0">
                <a:cs typeface="B Titr" panose="00000700000000000000" pitchFamily="2" charset="-78"/>
              </a:rPr>
              <a:t>اسمی</a:t>
            </a:r>
            <a:endParaRPr sz="3200">
              <a:cs typeface="B Titr" panose="00000700000000000000" pitchFamily="2" charset="-78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33488" y="1836420"/>
            <a:ext cx="1681480" cy="1412875"/>
          </a:xfrm>
          <a:custGeom>
            <a:avLst/>
            <a:gdLst/>
            <a:ahLst/>
            <a:cxnLst/>
            <a:rect l="l" t="t" r="r" b="b"/>
            <a:pathLst>
              <a:path w="1681479" h="1412875">
                <a:moveTo>
                  <a:pt x="840485" y="0"/>
                </a:moveTo>
                <a:lnTo>
                  <a:pt x="787332" y="1389"/>
                </a:lnTo>
                <a:lnTo>
                  <a:pt x="735057" y="5503"/>
                </a:lnTo>
                <a:lnTo>
                  <a:pt x="683759" y="12258"/>
                </a:lnTo>
                <a:lnTo>
                  <a:pt x="633537" y="21571"/>
                </a:lnTo>
                <a:lnTo>
                  <a:pt x="584488" y="33361"/>
                </a:lnTo>
                <a:lnTo>
                  <a:pt x="536712" y="47544"/>
                </a:lnTo>
                <a:lnTo>
                  <a:pt x="490306" y="64037"/>
                </a:lnTo>
                <a:lnTo>
                  <a:pt x="445370" y="82757"/>
                </a:lnTo>
                <a:lnTo>
                  <a:pt x="402001" y="103623"/>
                </a:lnTo>
                <a:lnTo>
                  <a:pt x="360299" y="126552"/>
                </a:lnTo>
                <a:lnTo>
                  <a:pt x="320361" y="151459"/>
                </a:lnTo>
                <a:lnTo>
                  <a:pt x="282286" y="178264"/>
                </a:lnTo>
                <a:lnTo>
                  <a:pt x="246173" y="206883"/>
                </a:lnTo>
                <a:lnTo>
                  <a:pt x="212120" y="237233"/>
                </a:lnTo>
                <a:lnTo>
                  <a:pt x="180225" y="269231"/>
                </a:lnTo>
                <a:lnTo>
                  <a:pt x="150587" y="302796"/>
                </a:lnTo>
                <a:lnTo>
                  <a:pt x="123305" y="337844"/>
                </a:lnTo>
                <a:lnTo>
                  <a:pt x="98476" y="374293"/>
                </a:lnTo>
                <a:lnTo>
                  <a:pt x="76200" y="412059"/>
                </a:lnTo>
                <a:lnTo>
                  <a:pt x="56574" y="451060"/>
                </a:lnTo>
                <a:lnTo>
                  <a:pt x="39698" y="491214"/>
                </a:lnTo>
                <a:lnTo>
                  <a:pt x="25669" y="532438"/>
                </a:lnTo>
                <a:lnTo>
                  <a:pt x="14586" y="574648"/>
                </a:lnTo>
                <a:lnTo>
                  <a:pt x="6548" y="617763"/>
                </a:lnTo>
                <a:lnTo>
                  <a:pt x="1653" y="661699"/>
                </a:lnTo>
                <a:lnTo>
                  <a:pt x="0" y="706374"/>
                </a:lnTo>
                <a:lnTo>
                  <a:pt x="1653" y="751048"/>
                </a:lnTo>
                <a:lnTo>
                  <a:pt x="6548" y="794984"/>
                </a:lnTo>
                <a:lnTo>
                  <a:pt x="14586" y="838099"/>
                </a:lnTo>
                <a:lnTo>
                  <a:pt x="25669" y="880309"/>
                </a:lnTo>
                <a:lnTo>
                  <a:pt x="39698" y="921533"/>
                </a:lnTo>
                <a:lnTo>
                  <a:pt x="56574" y="961687"/>
                </a:lnTo>
                <a:lnTo>
                  <a:pt x="76200" y="1000688"/>
                </a:lnTo>
                <a:lnTo>
                  <a:pt x="98476" y="1038454"/>
                </a:lnTo>
                <a:lnTo>
                  <a:pt x="123305" y="1074903"/>
                </a:lnTo>
                <a:lnTo>
                  <a:pt x="150587" y="1109951"/>
                </a:lnTo>
                <a:lnTo>
                  <a:pt x="180225" y="1143516"/>
                </a:lnTo>
                <a:lnTo>
                  <a:pt x="212120" y="1175514"/>
                </a:lnTo>
                <a:lnTo>
                  <a:pt x="246173" y="1205865"/>
                </a:lnTo>
                <a:lnTo>
                  <a:pt x="282286" y="1234483"/>
                </a:lnTo>
                <a:lnTo>
                  <a:pt x="320361" y="1261288"/>
                </a:lnTo>
                <a:lnTo>
                  <a:pt x="360299" y="1286195"/>
                </a:lnTo>
                <a:lnTo>
                  <a:pt x="402001" y="1309124"/>
                </a:lnTo>
                <a:lnTo>
                  <a:pt x="445370" y="1329990"/>
                </a:lnTo>
                <a:lnTo>
                  <a:pt x="490306" y="1348710"/>
                </a:lnTo>
                <a:lnTo>
                  <a:pt x="536712" y="1365203"/>
                </a:lnTo>
                <a:lnTo>
                  <a:pt x="584488" y="1379386"/>
                </a:lnTo>
                <a:lnTo>
                  <a:pt x="633537" y="1391176"/>
                </a:lnTo>
                <a:lnTo>
                  <a:pt x="683759" y="1400489"/>
                </a:lnTo>
                <a:lnTo>
                  <a:pt x="735057" y="1407244"/>
                </a:lnTo>
                <a:lnTo>
                  <a:pt x="787332" y="1411358"/>
                </a:lnTo>
                <a:lnTo>
                  <a:pt x="840485" y="1412747"/>
                </a:lnTo>
                <a:lnTo>
                  <a:pt x="893639" y="1411358"/>
                </a:lnTo>
                <a:lnTo>
                  <a:pt x="945914" y="1407244"/>
                </a:lnTo>
                <a:lnTo>
                  <a:pt x="997212" y="1400489"/>
                </a:lnTo>
                <a:lnTo>
                  <a:pt x="1047434" y="1391176"/>
                </a:lnTo>
                <a:lnTo>
                  <a:pt x="1096483" y="1379386"/>
                </a:lnTo>
                <a:lnTo>
                  <a:pt x="1144259" y="1365203"/>
                </a:lnTo>
                <a:lnTo>
                  <a:pt x="1190665" y="1348710"/>
                </a:lnTo>
                <a:lnTo>
                  <a:pt x="1235601" y="1329990"/>
                </a:lnTo>
                <a:lnTo>
                  <a:pt x="1278970" y="1309124"/>
                </a:lnTo>
                <a:lnTo>
                  <a:pt x="1320672" y="1286195"/>
                </a:lnTo>
                <a:lnTo>
                  <a:pt x="1360610" y="1261288"/>
                </a:lnTo>
                <a:lnTo>
                  <a:pt x="1398685" y="1234483"/>
                </a:lnTo>
                <a:lnTo>
                  <a:pt x="1434798" y="1205865"/>
                </a:lnTo>
                <a:lnTo>
                  <a:pt x="1468851" y="1175514"/>
                </a:lnTo>
                <a:lnTo>
                  <a:pt x="1500746" y="1143516"/>
                </a:lnTo>
                <a:lnTo>
                  <a:pt x="1530384" y="1109951"/>
                </a:lnTo>
                <a:lnTo>
                  <a:pt x="1557666" y="1074903"/>
                </a:lnTo>
                <a:lnTo>
                  <a:pt x="1582495" y="1038454"/>
                </a:lnTo>
                <a:lnTo>
                  <a:pt x="1604771" y="1000688"/>
                </a:lnTo>
                <a:lnTo>
                  <a:pt x="1624397" y="961687"/>
                </a:lnTo>
                <a:lnTo>
                  <a:pt x="1641273" y="921533"/>
                </a:lnTo>
                <a:lnTo>
                  <a:pt x="1655302" y="880309"/>
                </a:lnTo>
                <a:lnTo>
                  <a:pt x="1666385" y="838099"/>
                </a:lnTo>
                <a:lnTo>
                  <a:pt x="1674423" y="794984"/>
                </a:lnTo>
                <a:lnTo>
                  <a:pt x="1679318" y="751048"/>
                </a:lnTo>
                <a:lnTo>
                  <a:pt x="1680971" y="706374"/>
                </a:lnTo>
                <a:lnTo>
                  <a:pt x="1679318" y="661699"/>
                </a:lnTo>
                <a:lnTo>
                  <a:pt x="1674423" y="617763"/>
                </a:lnTo>
                <a:lnTo>
                  <a:pt x="1666385" y="574648"/>
                </a:lnTo>
                <a:lnTo>
                  <a:pt x="1655302" y="532438"/>
                </a:lnTo>
                <a:lnTo>
                  <a:pt x="1641273" y="491214"/>
                </a:lnTo>
                <a:lnTo>
                  <a:pt x="1624397" y="451060"/>
                </a:lnTo>
                <a:lnTo>
                  <a:pt x="1604771" y="412059"/>
                </a:lnTo>
                <a:lnTo>
                  <a:pt x="1582495" y="374293"/>
                </a:lnTo>
                <a:lnTo>
                  <a:pt x="1557666" y="337844"/>
                </a:lnTo>
                <a:lnTo>
                  <a:pt x="1530384" y="302796"/>
                </a:lnTo>
                <a:lnTo>
                  <a:pt x="1500746" y="269231"/>
                </a:lnTo>
                <a:lnTo>
                  <a:pt x="1468851" y="237233"/>
                </a:lnTo>
                <a:lnTo>
                  <a:pt x="1434798" y="206883"/>
                </a:lnTo>
                <a:lnTo>
                  <a:pt x="1398685" y="178264"/>
                </a:lnTo>
                <a:lnTo>
                  <a:pt x="1360610" y="151459"/>
                </a:lnTo>
                <a:lnTo>
                  <a:pt x="1320672" y="126552"/>
                </a:lnTo>
                <a:lnTo>
                  <a:pt x="1278970" y="103623"/>
                </a:lnTo>
                <a:lnTo>
                  <a:pt x="1235601" y="82757"/>
                </a:lnTo>
                <a:lnTo>
                  <a:pt x="1190665" y="64037"/>
                </a:lnTo>
                <a:lnTo>
                  <a:pt x="1144259" y="47544"/>
                </a:lnTo>
                <a:lnTo>
                  <a:pt x="1096483" y="33361"/>
                </a:lnTo>
                <a:lnTo>
                  <a:pt x="1047434" y="21571"/>
                </a:lnTo>
                <a:lnTo>
                  <a:pt x="997212" y="12258"/>
                </a:lnTo>
                <a:lnTo>
                  <a:pt x="945914" y="5503"/>
                </a:lnTo>
                <a:lnTo>
                  <a:pt x="893639" y="1389"/>
                </a:lnTo>
                <a:lnTo>
                  <a:pt x="84048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33488" y="1836420"/>
            <a:ext cx="1681480" cy="1412875"/>
          </a:xfrm>
          <a:custGeom>
            <a:avLst/>
            <a:gdLst/>
            <a:ahLst/>
            <a:cxnLst/>
            <a:rect l="l" t="t" r="r" b="b"/>
            <a:pathLst>
              <a:path w="1681479" h="1412875">
                <a:moveTo>
                  <a:pt x="0" y="706374"/>
                </a:moveTo>
                <a:lnTo>
                  <a:pt x="1653" y="661699"/>
                </a:lnTo>
                <a:lnTo>
                  <a:pt x="6548" y="617763"/>
                </a:lnTo>
                <a:lnTo>
                  <a:pt x="14586" y="574648"/>
                </a:lnTo>
                <a:lnTo>
                  <a:pt x="25669" y="532438"/>
                </a:lnTo>
                <a:lnTo>
                  <a:pt x="39698" y="491214"/>
                </a:lnTo>
                <a:lnTo>
                  <a:pt x="56574" y="451060"/>
                </a:lnTo>
                <a:lnTo>
                  <a:pt x="76200" y="412059"/>
                </a:lnTo>
                <a:lnTo>
                  <a:pt x="98476" y="374293"/>
                </a:lnTo>
                <a:lnTo>
                  <a:pt x="123305" y="337844"/>
                </a:lnTo>
                <a:lnTo>
                  <a:pt x="150587" y="302796"/>
                </a:lnTo>
                <a:lnTo>
                  <a:pt x="180225" y="269231"/>
                </a:lnTo>
                <a:lnTo>
                  <a:pt x="212120" y="237233"/>
                </a:lnTo>
                <a:lnTo>
                  <a:pt x="246173" y="206882"/>
                </a:lnTo>
                <a:lnTo>
                  <a:pt x="282286" y="178264"/>
                </a:lnTo>
                <a:lnTo>
                  <a:pt x="320361" y="151459"/>
                </a:lnTo>
                <a:lnTo>
                  <a:pt x="360299" y="126552"/>
                </a:lnTo>
                <a:lnTo>
                  <a:pt x="402001" y="103623"/>
                </a:lnTo>
                <a:lnTo>
                  <a:pt x="445370" y="82757"/>
                </a:lnTo>
                <a:lnTo>
                  <a:pt x="490306" y="64037"/>
                </a:lnTo>
                <a:lnTo>
                  <a:pt x="536712" y="47544"/>
                </a:lnTo>
                <a:lnTo>
                  <a:pt x="584488" y="33361"/>
                </a:lnTo>
                <a:lnTo>
                  <a:pt x="633537" y="21571"/>
                </a:lnTo>
                <a:lnTo>
                  <a:pt x="683759" y="12258"/>
                </a:lnTo>
                <a:lnTo>
                  <a:pt x="735057" y="5503"/>
                </a:lnTo>
                <a:lnTo>
                  <a:pt x="787332" y="1389"/>
                </a:lnTo>
                <a:lnTo>
                  <a:pt x="840485" y="0"/>
                </a:lnTo>
                <a:lnTo>
                  <a:pt x="893639" y="1389"/>
                </a:lnTo>
                <a:lnTo>
                  <a:pt x="945914" y="5503"/>
                </a:lnTo>
                <a:lnTo>
                  <a:pt x="997212" y="12258"/>
                </a:lnTo>
                <a:lnTo>
                  <a:pt x="1047434" y="21571"/>
                </a:lnTo>
                <a:lnTo>
                  <a:pt x="1096483" y="33361"/>
                </a:lnTo>
                <a:lnTo>
                  <a:pt x="1144259" y="47544"/>
                </a:lnTo>
                <a:lnTo>
                  <a:pt x="1190665" y="64037"/>
                </a:lnTo>
                <a:lnTo>
                  <a:pt x="1235601" y="82757"/>
                </a:lnTo>
                <a:lnTo>
                  <a:pt x="1278970" y="103623"/>
                </a:lnTo>
                <a:lnTo>
                  <a:pt x="1320672" y="126552"/>
                </a:lnTo>
                <a:lnTo>
                  <a:pt x="1360610" y="151459"/>
                </a:lnTo>
                <a:lnTo>
                  <a:pt x="1398685" y="178264"/>
                </a:lnTo>
                <a:lnTo>
                  <a:pt x="1434798" y="206883"/>
                </a:lnTo>
                <a:lnTo>
                  <a:pt x="1468851" y="237233"/>
                </a:lnTo>
                <a:lnTo>
                  <a:pt x="1500746" y="269231"/>
                </a:lnTo>
                <a:lnTo>
                  <a:pt x="1530384" y="302796"/>
                </a:lnTo>
                <a:lnTo>
                  <a:pt x="1557666" y="337844"/>
                </a:lnTo>
                <a:lnTo>
                  <a:pt x="1582495" y="374293"/>
                </a:lnTo>
                <a:lnTo>
                  <a:pt x="1604771" y="412059"/>
                </a:lnTo>
                <a:lnTo>
                  <a:pt x="1624397" y="451060"/>
                </a:lnTo>
                <a:lnTo>
                  <a:pt x="1641273" y="491214"/>
                </a:lnTo>
                <a:lnTo>
                  <a:pt x="1655302" y="532438"/>
                </a:lnTo>
                <a:lnTo>
                  <a:pt x="1666385" y="574648"/>
                </a:lnTo>
                <a:lnTo>
                  <a:pt x="1674423" y="617763"/>
                </a:lnTo>
                <a:lnTo>
                  <a:pt x="1679318" y="661699"/>
                </a:lnTo>
                <a:lnTo>
                  <a:pt x="1680971" y="706374"/>
                </a:lnTo>
                <a:lnTo>
                  <a:pt x="1679318" y="751048"/>
                </a:lnTo>
                <a:lnTo>
                  <a:pt x="1674423" y="794984"/>
                </a:lnTo>
                <a:lnTo>
                  <a:pt x="1666385" y="838099"/>
                </a:lnTo>
                <a:lnTo>
                  <a:pt x="1655302" y="880309"/>
                </a:lnTo>
                <a:lnTo>
                  <a:pt x="1641273" y="921533"/>
                </a:lnTo>
                <a:lnTo>
                  <a:pt x="1624397" y="961687"/>
                </a:lnTo>
                <a:lnTo>
                  <a:pt x="1604771" y="1000688"/>
                </a:lnTo>
                <a:lnTo>
                  <a:pt x="1582495" y="1038454"/>
                </a:lnTo>
                <a:lnTo>
                  <a:pt x="1557666" y="1074903"/>
                </a:lnTo>
                <a:lnTo>
                  <a:pt x="1530384" y="1109951"/>
                </a:lnTo>
                <a:lnTo>
                  <a:pt x="1500746" y="1143516"/>
                </a:lnTo>
                <a:lnTo>
                  <a:pt x="1468851" y="1175514"/>
                </a:lnTo>
                <a:lnTo>
                  <a:pt x="1434798" y="1205865"/>
                </a:lnTo>
                <a:lnTo>
                  <a:pt x="1398685" y="1234483"/>
                </a:lnTo>
                <a:lnTo>
                  <a:pt x="1360610" y="1261288"/>
                </a:lnTo>
                <a:lnTo>
                  <a:pt x="1320672" y="1286195"/>
                </a:lnTo>
                <a:lnTo>
                  <a:pt x="1278970" y="1309124"/>
                </a:lnTo>
                <a:lnTo>
                  <a:pt x="1235601" y="1329990"/>
                </a:lnTo>
                <a:lnTo>
                  <a:pt x="1190665" y="1348710"/>
                </a:lnTo>
                <a:lnTo>
                  <a:pt x="1144259" y="1365203"/>
                </a:lnTo>
                <a:lnTo>
                  <a:pt x="1096483" y="1379386"/>
                </a:lnTo>
                <a:lnTo>
                  <a:pt x="1047434" y="1391176"/>
                </a:lnTo>
                <a:lnTo>
                  <a:pt x="997212" y="1400489"/>
                </a:lnTo>
                <a:lnTo>
                  <a:pt x="945914" y="1407244"/>
                </a:lnTo>
                <a:lnTo>
                  <a:pt x="893639" y="1411358"/>
                </a:lnTo>
                <a:lnTo>
                  <a:pt x="840485" y="1412747"/>
                </a:lnTo>
                <a:lnTo>
                  <a:pt x="787332" y="1411358"/>
                </a:lnTo>
                <a:lnTo>
                  <a:pt x="735057" y="1407244"/>
                </a:lnTo>
                <a:lnTo>
                  <a:pt x="683759" y="1400489"/>
                </a:lnTo>
                <a:lnTo>
                  <a:pt x="633537" y="1391176"/>
                </a:lnTo>
                <a:lnTo>
                  <a:pt x="584488" y="1379386"/>
                </a:lnTo>
                <a:lnTo>
                  <a:pt x="536712" y="1365203"/>
                </a:lnTo>
                <a:lnTo>
                  <a:pt x="490306" y="1348710"/>
                </a:lnTo>
                <a:lnTo>
                  <a:pt x="445370" y="1329990"/>
                </a:lnTo>
                <a:lnTo>
                  <a:pt x="402001" y="1309124"/>
                </a:lnTo>
                <a:lnTo>
                  <a:pt x="360299" y="1286195"/>
                </a:lnTo>
                <a:lnTo>
                  <a:pt x="320361" y="1261288"/>
                </a:lnTo>
                <a:lnTo>
                  <a:pt x="282286" y="1234483"/>
                </a:lnTo>
                <a:lnTo>
                  <a:pt x="246173" y="1205864"/>
                </a:lnTo>
                <a:lnTo>
                  <a:pt x="212120" y="1175514"/>
                </a:lnTo>
                <a:lnTo>
                  <a:pt x="180225" y="1143516"/>
                </a:lnTo>
                <a:lnTo>
                  <a:pt x="150587" y="1109951"/>
                </a:lnTo>
                <a:lnTo>
                  <a:pt x="123305" y="1074903"/>
                </a:lnTo>
                <a:lnTo>
                  <a:pt x="98476" y="1038454"/>
                </a:lnTo>
                <a:lnTo>
                  <a:pt x="76200" y="1000688"/>
                </a:lnTo>
                <a:lnTo>
                  <a:pt x="56574" y="961687"/>
                </a:lnTo>
                <a:lnTo>
                  <a:pt x="39698" y="921533"/>
                </a:lnTo>
                <a:lnTo>
                  <a:pt x="25669" y="880309"/>
                </a:lnTo>
                <a:lnTo>
                  <a:pt x="14586" y="838099"/>
                </a:lnTo>
                <a:lnTo>
                  <a:pt x="6548" y="794984"/>
                </a:lnTo>
                <a:lnTo>
                  <a:pt x="1653" y="751048"/>
                </a:lnTo>
                <a:lnTo>
                  <a:pt x="0" y="706374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48498" y="2286000"/>
            <a:ext cx="12145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3200">
                <a:cs typeface="B Titr" panose="00000700000000000000" pitchFamily="2" charset="-78"/>
              </a:rPr>
              <a:t>رتبه ای</a:t>
            </a:r>
            <a:endParaRPr sz="3200">
              <a:latin typeface="Arial"/>
              <a:cs typeface="B Titr" panose="00000700000000000000" pitchFamily="2" charset="-78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33488" y="5004815"/>
            <a:ext cx="1681480" cy="1412875"/>
          </a:xfrm>
          <a:custGeom>
            <a:avLst/>
            <a:gdLst/>
            <a:ahLst/>
            <a:cxnLst/>
            <a:rect l="l" t="t" r="r" b="b"/>
            <a:pathLst>
              <a:path w="1681479" h="1412875">
                <a:moveTo>
                  <a:pt x="840485" y="0"/>
                </a:moveTo>
                <a:lnTo>
                  <a:pt x="787332" y="1389"/>
                </a:lnTo>
                <a:lnTo>
                  <a:pt x="735057" y="5503"/>
                </a:lnTo>
                <a:lnTo>
                  <a:pt x="683759" y="12258"/>
                </a:lnTo>
                <a:lnTo>
                  <a:pt x="633537" y="21571"/>
                </a:lnTo>
                <a:lnTo>
                  <a:pt x="584488" y="33361"/>
                </a:lnTo>
                <a:lnTo>
                  <a:pt x="536712" y="47544"/>
                </a:lnTo>
                <a:lnTo>
                  <a:pt x="490306" y="64037"/>
                </a:lnTo>
                <a:lnTo>
                  <a:pt x="445370" y="82757"/>
                </a:lnTo>
                <a:lnTo>
                  <a:pt x="402001" y="103623"/>
                </a:lnTo>
                <a:lnTo>
                  <a:pt x="360299" y="126552"/>
                </a:lnTo>
                <a:lnTo>
                  <a:pt x="320361" y="151459"/>
                </a:lnTo>
                <a:lnTo>
                  <a:pt x="282286" y="178264"/>
                </a:lnTo>
                <a:lnTo>
                  <a:pt x="246173" y="206882"/>
                </a:lnTo>
                <a:lnTo>
                  <a:pt x="212120" y="237233"/>
                </a:lnTo>
                <a:lnTo>
                  <a:pt x="180225" y="269231"/>
                </a:lnTo>
                <a:lnTo>
                  <a:pt x="150587" y="302796"/>
                </a:lnTo>
                <a:lnTo>
                  <a:pt x="123305" y="337844"/>
                </a:lnTo>
                <a:lnTo>
                  <a:pt x="98476" y="374293"/>
                </a:lnTo>
                <a:lnTo>
                  <a:pt x="76200" y="412059"/>
                </a:lnTo>
                <a:lnTo>
                  <a:pt x="56574" y="451060"/>
                </a:lnTo>
                <a:lnTo>
                  <a:pt x="39698" y="491214"/>
                </a:lnTo>
                <a:lnTo>
                  <a:pt x="25669" y="532438"/>
                </a:lnTo>
                <a:lnTo>
                  <a:pt x="14586" y="574648"/>
                </a:lnTo>
                <a:lnTo>
                  <a:pt x="6548" y="617763"/>
                </a:lnTo>
                <a:lnTo>
                  <a:pt x="1653" y="661699"/>
                </a:lnTo>
                <a:lnTo>
                  <a:pt x="0" y="706373"/>
                </a:lnTo>
                <a:lnTo>
                  <a:pt x="1653" y="751046"/>
                </a:lnTo>
                <a:lnTo>
                  <a:pt x="6548" y="794979"/>
                </a:lnTo>
                <a:lnTo>
                  <a:pt x="14586" y="838092"/>
                </a:lnTo>
                <a:lnTo>
                  <a:pt x="25669" y="880301"/>
                </a:lnTo>
                <a:lnTo>
                  <a:pt x="39698" y="921523"/>
                </a:lnTo>
                <a:lnTo>
                  <a:pt x="56574" y="961676"/>
                </a:lnTo>
                <a:lnTo>
                  <a:pt x="76200" y="1000677"/>
                </a:lnTo>
                <a:lnTo>
                  <a:pt x="98476" y="1038443"/>
                </a:lnTo>
                <a:lnTo>
                  <a:pt x="123305" y="1074892"/>
                </a:lnTo>
                <a:lnTo>
                  <a:pt x="150587" y="1109940"/>
                </a:lnTo>
                <a:lnTo>
                  <a:pt x="180225" y="1143505"/>
                </a:lnTo>
                <a:lnTo>
                  <a:pt x="212120" y="1175504"/>
                </a:lnTo>
                <a:lnTo>
                  <a:pt x="246173" y="1205855"/>
                </a:lnTo>
                <a:lnTo>
                  <a:pt x="282286" y="1234474"/>
                </a:lnTo>
                <a:lnTo>
                  <a:pt x="320361" y="1261280"/>
                </a:lnTo>
                <a:lnTo>
                  <a:pt x="360299" y="1286189"/>
                </a:lnTo>
                <a:lnTo>
                  <a:pt x="402001" y="1309118"/>
                </a:lnTo>
                <a:lnTo>
                  <a:pt x="445370" y="1329985"/>
                </a:lnTo>
                <a:lnTo>
                  <a:pt x="490306" y="1348706"/>
                </a:lnTo>
                <a:lnTo>
                  <a:pt x="536712" y="1365200"/>
                </a:lnTo>
                <a:lnTo>
                  <a:pt x="584488" y="1379384"/>
                </a:lnTo>
                <a:lnTo>
                  <a:pt x="633537" y="1391174"/>
                </a:lnTo>
                <a:lnTo>
                  <a:pt x="683759" y="1400488"/>
                </a:lnTo>
                <a:lnTo>
                  <a:pt x="735057" y="1407244"/>
                </a:lnTo>
                <a:lnTo>
                  <a:pt x="787332" y="1411358"/>
                </a:lnTo>
                <a:lnTo>
                  <a:pt x="840485" y="1412747"/>
                </a:lnTo>
                <a:lnTo>
                  <a:pt x="893639" y="1411358"/>
                </a:lnTo>
                <a:lnTo>
                  <a:pt x="945914" y="1407244"/>
                </a:lnTo>
                <a:lnTo>
                  <a:pt x="997212" y="1400488"/>
                </a:lnTo>
                <a:lnTo>
                  <a:pt x="1047434" y="1391174"/>
                </a:lnTo>
                <a:lnTo>
                  <a:pt x="1096483" y="1379384"/>
                </a:lnTo>
                <a:lnTo>
                  <a:pt x="1144259" y="1365200"/>
                </a:lnTo>
                <a:lnTo>
                  <a:pt x="1190665" y="1348706"/>
                </a:lnTo>
                <a:lnTo>
                  <a:pt x="1235601" y="1329985"/>
                </a:lnTo>
                <a:lnTo>
                  <a:pt x="1278970" y="1309118"/>
                </a:lnTo>
                <a:lnTo>
                  <a:pt x="1320672" y="1286189"/>
                </a:lnTo>
                <a:lnTo>
                  <a:pt x="1360610" y="1261280"/>
                </a:lnTo>
                <a:lnTo>
                  <a:pt x="1398685" y="1234474"/>
                </a:lnTo>
                <a:lnTo>
                  <a:pt x="1434798" y="1205855"/>
                </a:lnTo>
                <a:lnTo>
                  <a:pt x="1468851" y="1175504"/>
                </a:lnTo>
                <a:lnTo>
                  <a:pt x="1500746" y="1143505"/>
                </a:lnTo>
                <a:lnTo>
                  <a:pt x="1530384" y="1109940"/>
                </a:lnTo>
                <a:lnTo>
                  <a:pt x="1557666" y="1074892"/>
                </a:lnTo>
                <a:lnTo>
                  <a:pt x="1582495" y="1038443"/>
                </a:lnTo>
                <a:lnTo>
                  <a:pt x="1604771" y="1000677"/>
                </a:lnTo>
                <a:lnTo>
                  <a:pt x="1624397" y="961676"/>
                </a:lnTo>
                <a:lnTo>
                  <a:pt x="1641273" y="921523"/>
                </a:lnTo>
                <a:lnTo>
                  <a:pt x="1655302" y="880301"/>
                </a:lnTo>
                <a:lnTo>
                  <a:pt x="1666385" y="838092"/>
                </a:lnTo>
                <a:lnTo>
                  <a:pt x="1674423" y="794979"/>
                </a:lnTo>
                <a:lnTo>
                  <a:pt x="1679318" y="751046"/>
                </a:lnTo>
                <a:lnTo>
                  <a:pt x="1680971" y="706373"/>
                </a:lnTo>
                <a:lnTo>
                  <a:pt x="1679318" y="661699"/>
                </a:lnTo>
                <a:lnTo>
                  <a:pt x="1674423" y="617763"/>
                </a:lnTo>
                <a:lnTo>
                  <a:pt x="1666385" y="574648"/>
                </a:lnTo>
                <a:lnTo>
                  <a:pt x="1655302" y="532438"/>
                </a:lnTo>
                <a:lnTo>
                  <a:pt x="1641273" y="491214"/>
                </a:lnTo>
                <a:lnTo>
                  <a:pt x="1624397" y="451060"/>
                </a:lnTo>
                <a:lnTo>
                  <a:pt x="1604771" y="412059"/>
                </a:lnTo>
                <a:lnTo>
                  <a:pt x="1582495" y="374293"/>
                </a:lnTo>
                <a:lnTo>
                  <a:pt x="1557666" y="337844"/>
                </a:lnTo>
                <a:lnTo>
                  <a:pt x="1530384" y="302796"/>
                </a:lnTo>
                <a:lnTo>
                  <a:pt x="1500746" y="269231"/>
                </a:lnTo>
                <a:lnTo>
                  <a:pt x="1468851" y="237233"/>
                </a:lnTo>
                <a:lnTo>
                  <a:pt x="1434798" y="206882"/>
                </a:lnTo>
                <a:lnTo>
                  <a:pt x="1398685" y="178264"/>
                </a:lnTo>
                <a:lnTo>
                  <a:pt x="1360610" y="151459"/>
                </a:lnTo>
                <a:lnTo>
                  <a:pt x="1320672" y="126552"/>
                </a:lnTo>
                <a:lnTo>
                  <a:pt x="1278970" y="103623"/>
                </a:lnTo>
                <a:lnTo>
                  <a:pt x="1235601" y="82757"/>
                </a:lnTo>
                <a:lnTo>
                  <a:pt x="1190665" y="64037"/>
                </a:lnTo>
                <a:lnTo>
                  <a:pt x="1144259" y="47544"/>
                </a:lnTo>
                <a:lnTo>
                  <a:pt x="1096483" y="33361"/>
                </a:lnTo>
                <a:lnTo>
                  <a:pt x="1047434" y="21571"/>
                </a:lnTo>
                <a:lnTo>
                  <a:pt x="997212" y="12258"/>
                </a:lnTo>
                <a:lnTo>
                  <a:pt x="945914" y="5503"/>
                </a:lnTo>
                <a:lnTo>
                  <a:pt x="893639" y="1389"/>
                </a:lnTo>
                <a:lnTo>
                  <a:pt x="840485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33488" y="5004815"/>
            <a:ext cx="1681480" cy="1412875"/>
          </a:xfrm>
          <a:custGeom>
            <a:avLst/>
            <a:gdLst/>
            <a:ahLst/>
            <a:cxnLst/>
            <a:rect l="l" t="t" r="r" b="b"/>
            <a:pathLst>
              <a:path w="1681479" h="1412875">
                <a:moveTo>
                  <a:pt x="0" y="706373"/>
                </a:moveTo>
                <a:lnTo>
                  <a:pt x="1653" y="661699"/>
                </a:lnTo>
                <a:lnTo>
                  <a:pt x="6548" y="617763"/>
                </a:lnTo>
                <a:lnTo>
                  <a:pt x="14586" y="574648"/>
                </a:lnTo>
                <a:lnTo>
                  <a:pt x="25669" y="532438"/>
                </a:lnTo>
                <a:lnTo>
                  <a:pt x="39698" y="491214"/>
                </a:lnTo>
                <a:lnTo>
                  <a:pt x="56574" y="451060"/>
                </a:lnTo>
                <a:lnTo>
                  <a:pt x="76200" y="412059"/>
                </a:lnTo>
                <a:lnTo>
                  <a:pt x="98476" y="374293"/>
                </a:lnTo>
                <a:lnTo>
                  <a:pt x="123305" y="337844"/>
                </a:lnTo>
                <a:lnTo>
                  <a:pt x="150587" y="302796"/>
                </a:lnTo>
                <a:lnTo>
                  <a:pt x="180225" y="269231"/>
                </a:lnTo>
                <a:lnTo>
                  <a:pt x="212120" y="237233"/>
                </a:lnTo>
                <a:lnTo>
                  <a:pt x="246173" y="206882"/>
                </a:lnTo>
                <a:lnTo>
                  <a:pt x="282286" y="178264"/>
                </a:lnTo>
                <a:lnTo>
                  <a:pt x="320361" y="151459"/>
                </a:lnTo>
                <a:lnTo>
                  <a:pt x="360299" y="126552"/>
                </a:lnTo>
                <a:lnTo>
                  <a:pt x="402001" y="103623"/>
                </a:lnTo>
                <a:lnTo>
                  <a:pt x="445370" y="82757"/>
                </a:lnTo>
                <a:lnTo>
                  <a:pt x="490306" y="64037"/>
                </a:lnTo>
                <a:lnTo>
                  <a:pt x="536712" y="47544"/>
                </a:lnTo>
                <a:lnTo>
                  <a:pt x="584488" y="33361"/>
                </a:lnTo>
                <a:lnTo>
                  <a:pt x="633537" y="21571"/>
                </a:lnTo>
                <a:lnTo>
                  <a:pt x="683759" y="12258"/>
                </a:lnTo>
                <a:lnTo>
                  <a:pt x="735057" y="5503"/>
                </a:lnTo>
                <a:lnTo>
                  <a:pt x="787332" y="1389"/>
                </a:lnTo>
                <a:lnTo>
                  <a:pt x="840485" y="0"/>
                </a:lnTo>
                <a:lnTo>
                  <a:pt x="893639" y="1389"/>
                </a:lnTo>
                <a:lnTo>
                  <a:pt x="945914" y="5503"/>
                </a:lnTo>
                <a:lnTo>
                  <a:pt x="997212" y="12258"/>
                </a:lnTo>
                <a:lnTo>
                  <a:pt x="1047434" y="21571"/>
                </a:lnTo>
                <a:lnTo>
                  <a:pt x="1096483" y="33361"/>
                </a:lnTo>
                <a:lnTo>
                  <a:pt x="1144259" y="47544"/>
                </a:lnTo>
                <a:lnTo>
                  <a:pt x="1190665" y="64037"/>
                </a:lnTo>
                <a:lnTo>
                  <a:pt x="1235601" y="82757"/>
                </a:lnTo>
                <a:lnTo>
                  <a:pt x="1278970" y="103623"/>
                </a:lnTo>
                <a:lnTo>
                  <a:pt x="1320672" y="126552"/>
                </a:lnTo>
                <a:lnTo>
                  <a:pt x="1360610" y="151459"/>
                </a:lnTo>
                <a:lnTo>
                  <a:pt x="1398685" y="178264"/>
                </a:lnTo>
                <a:lnTo>
                  <a:pt x="1434798" y="206882"/>
                </a:lnTo>
                <a:lnTo>
                  <a:pt x="1468851" y="237233"/>
                </a:lnTo>
                <a:lnTo>
                  <a:pt x="1500746" y="269231"/>
                </a:lnTo>
                <a:lnTo>
                  <a:pt x="1530384" y="302796"/>
                </a:lnTo>
                <a:lnTo>
                  <a:pt x="1557666" y="337844"/>
                </a:lnTo>
                <a:lnTo>
                  <a:pt x="1582495" y="374293"/>
                </a:lnTo>
                <a:lnTo>
                  <a:pt x="1604771" y="412059"/>
                </a:lnTo>
                <a:lnTo>
                  <a:pt x="1624397" y="451060"/>
                </a:lnTo>
                <a:lnTo>
                  <a:pt x="1641273" y="491214"/>
                </a:lnTo>
                <a:lnTo>
                  <a:pt x="1655302" y="532438"/>
                </a:lnTo>
                <a:lnTo>
                  <a:pt x="1666385" y="574648"/>
                </a:lnTo>
                <a:lnTo>
                  <a:pt x="1674423" y="617763"/>
                </a:lnTo>
                <a:lnTo>
                  <a:pt x="1679318" y="661699"/>
                </a:lnTo>
                <a:lnTo>
                  <a:pt x="1680971" y="706373"/>
                </a:lnTo>
                <a:lnTo>
                  <a:pt x="1679318" y="751046"/>
                </a:lnTo>
                <a:lnTo>
                  <a:pt x="1674423" y="794979"/>
                </a:lnTo>
                <a:lnTo>
                  <a:pt x="1666385" y="838092"/>
                </a:lnTo>
                <a:lnTo>
                  <a:pt x="1655302" y="880301"/>
                </a:lnTo>
                <a:lnTo>
                  <a:pt x="1641273" y="921523"/>
                </a:lnTo>
                <a:lnTo>
                  <a:pt x="1624397" y="961676"/>
                </a:lnTo>
                <a:lnTo>
                  <a:pt x="1604771" y="1000677"/>
                </a:lnTo>
                <a:lnTo>
                  <a:pt x="1582495" y="1038443"/>
                </a:lnTo>
                <a:lnTo>
                  <a:pt x="1557666" y="1074892"/>
                </a:lnTo>
                <a:lnTo>
                  <a:pt x="1530384" y="1109940"/>
                </a:lnTo>
                <a:lnTo>
                  <a:pt x="1500746" y="1143505"/>
                </a:lnTo>
                <a:lnTo>
                  <a:pt x="1468851" y="1175504"/>
                </a:lnTo>
                <a:lnTo>
                  <a:pt x="1434798" y="1205855"/>
                </a:lnTo>
                <a:lnTo>
                  <a:pt x="1398685" y="1234474"/>
                </a:lnTo>
                <a:lnTo>
                  <a:pt x="1360610" y="1261280"/>
                </a:lnTo>
                <a:lnTo>
                  <a:pt x="1320672" y="1286189"/>
                </a:lnTo>
                <a:lnTo>
                  <a:pt x="1278970" y="1309118"/>
                </a:lnTo>
                <a:lnTo>
                  <a:pt x="1235601" y="1329985"/>
                </a:lnTo>
                <a:lnTo>
                  <a:pt x="1190665" y="1348706"/>
                </a:lnTo>
                <a:lnTo>
                  <a:pt x="1144259" y="1365200"/>
                </a:lnTo>
                <a:lnTo>
                  <a:pt x="1096483" y="1379384"/>
                </a:lnTo>
                <a:lnTo>
                  <a:pt x="1047434" y="1391174"/>
                </a:lnTo>
                <a:lnTo>
                  <a:pt x="997212" y="1400488"/>
                </a:lnTo>
                <a:lnTo>
                  <a:pt x="945914" y="1407244"/>
                </a:lnTo>
                <a:lnTo>
                  <a:pt x="893639" y="1411358"/>
                </a:lnTo>
                <a:lnTo>
                  <a:pt x="840485" y="1412747"/>
                </a:lnTo>
                <a:lnTo>
                  <a:pt x="787332" y="1411358"/>
                </a:lnTo>
                <a:lnTo>
                  <a:pt x="735057" y="1407244"/>
                </a:lnTo>
                <a:lnTo>
                  <a:pt x="683759" y="1400488"/>
                </a:lnTo>
                <a:lnTo>
                  <a:pt x="633537" y="1391174"/>
                </a:lnTo>
                <a:lnTo>
                  <a:pt x="584488" y="1379384"/>
                </a:lnTo>
                <a:lnTo>
                  <a:pt x="536712" y="1365200"/>
                </a:lnTo>
                <a:lnTo>
                  <a:pt x="490306" y="1348706"/>
                </a:lnTo>
                <a:lnTo>
                  <a:pt x="445370" y="1329985"/>
                </a:lnTo>
                <a:lnTo>
                  <a:pt x="402001" y="1309118"/>
                </a:lnTo>
                <a:lnTo>
                  <a:pt x="360299" y="1286189"/>
                </a:lnTo>
                <a:lnTo>
                  <a:pt x="320361" y="1261280"/>
                </a:lnTo>
                <a:lnTo>
                  <a:pt x="282286" y="1234474"/>
                </a:lnTo>
                <a:lnTo>
                  <a:pt x="246173" y="1205855"/>
                </a:lnTo>
                <a:lnTo>
                  <a:pt x="212120" y="1175504"/>
                </a:lnTo>
                <a:lnTo>
                  <a:pt x="180225" y="1143505"/>
                </a:lnTo>
                <a:lnTo>
                  <a:pt x="150587" y="1109940"/>
                </a:lnTo>
                <a:lnTo>
                  <a:pt x="123305" y="1074892"/>
                </a:lnTo>
                <a:lnTo>
                  <a:pt x="98476" y="1038443"/>
                </a:lnTo>
                <a:lnTo>
                  <a:pt x="76200" y="1000677"/>
                </a:lnTo>
                <a:lnTo>
                  <a:pt x="56574" y="961676"/>
                </a:lnTo>
                <a:lnTo>
                  <a:pt x="39698" y="921523"/>
                </a:lnTo>
                <a:lnTo>
                  <a:pt x="25669" y="880301"/>
                </a:lnTo>
                <a:lnTo>
                  <a:pt x="14586" y="838092"/>
                </a:lnTo>
                <a:lnTo>
                  <a:pt x="6548" y="794979"/>
                </a:lnTo>
                <a:lnTo>
                  <a:pt x="1653" y="751046"/>
                </a:lnTo>
                <a:lnTo>
                  <a:pt x="0" y="706373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678293" y="5438333"/>
            <a:ext cx="100850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a-IR" sz="3200" smtClean="0">
                <a:cs typeface="B Titr" panose="00000700000000000000" pitchFamily="2" charset="-78"/>
              </a:rPr>
              <a:t>طبیعی</a:t>
            </a:r>
            <a:endParaRPr sz="3200">
              <a:latin typeface="Arial"/>
              <a:cs typeface="B Titr" panose="00000700000000000000" pitchFamily="2" charset="-78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11879" y="5004815"/>
            <a:ext cx="1943100" cy="1507490"/>
          </a:xfrm>
          <a:custGeom>
            <a:avLst/>
            <a:gdLst/>
            <a:ahLst/>
            <a:cxnLst/>
            <a:rect l="l" t="t" r="r" b="b"/>
            <a:pathLst>
              <a:path w="1943100" h="1507490">
                <a:moveTo>
                  <a:pt x="971550" y="0"/>
                </a:moveTo>
                <a:lnTo>
                  <a:pt x="918243" y="1115"/>
                </a:lnTo>
                <a:lnTo>
                  <a:pt x="865688" y="4422"/>
                </a:lnTo>
                <a:lnTo>
                  <a:pt x="813958" y="9864"/>
                </a:lnTo>
                <a:lnTo>
                  <a:pt x="763128" y="17383"/>
                </a:lnTo>
                <a:lnTo>
                  <a:pt x="713272" y="26922"/>
                </a:lnTo>
                <a:lnTo>
                  <a:pt x="664464" y="38423"/>
                </a:lnTo>
                <a:lnTo>
                  <a:pt x="616777" y="51828"/>
                </a:lnTo>
                <a:lnTo>
                  <a:pt x="570286" y="67081"/>
                </a:lnTo>
                <a:lnTo>
                  <a:pt x="525065" y="84123"/>
                </a:lnTo>
                <a:lnTo>
                  <a:pt x="481188" y="102898"/>
                </a:lnTo>
                <a:lnTo>
                  <a:pt x="438730" y="123347"/>
                </a:lnTo>
                <a:lnTo>
                  <a:pt x="397764" y="145413"/>
                </a:lnTo>
                <a:lnTo>
                  <a:pt x="358364" y="169040"/>
                </a:lnTo>
                <a:lnTo>
                  <a:pt x="320604" y="194168"/>
                </a:lnTo>
                <a:lnTo>
                  <a:pt x="284559" y="220741"/>
                </a:lnTo>
                <a:lnTo>
                  <a:pt x="250302" y="248702"/>
                </a:lnTo>
                <a:lnTo>
                  <a:pt x="217909" y="277992"/>
                </a:lnTo>
                <a:lnTo>
                  <a:pt x="187452" y="308555"/>
                </a:lnTo>
                <a:lnTo>
                  <a:pt x="159005" y="340332"/>
                </a:lnTo>
                <a:lnTo>
                  <a:pt x="132644" y="373267"/>
                </a:lnTo>
                <a:lnTo>
                  <a:pt x="108442" y="407301"/>
                </a:lnTo>
                <a:lnTo>
                  <a:pt x="86472" y="442378"/>
                </a:lnTo>
                <a:lnTo>
                  <a:pt x="66810" y="478440"/>
                </a:lnTo>
                <a:lnTo>
                  <a:pt x="49530" y="515428"/>
                </a:lnTo>
                <a:lnTo>
                  <a:pt x="34704" y="553287"/>
                </a:lnTo>
                <a:lnTo>
                  <a:pt x="22408" y="591959"/>
                </a:lnTo>
                <a:lnTo>
                  <a:pt x="12715" y="631385"/>
                </a:lnTo>
                <a:lnTo>
                  <a:pt x="5700" y="671508"/>
                </a:lnTo>
                <a:lnTo>
                  <a:pt x="1437" y="712272"/>
                </a:lnTo>
                <a:lnTo>
                  <a:pt x="0" y="753617"/>
                </a:lnTo>
                <a:lnTo>
                  <a:pt x="1437" y="794967"/>
                </a:lnTo>
                <a:lnTo>
                  <a:pt x="5700" y="835733"/>
                </a:lnTo>
                <a:lnTo>
                  <a:pt x="12715" y="875860"/>
                </a:lnTo>
                <a:lnTo>
                  <a:pt x="22408" y="915288"/>
                </a:lnTo>
                <a:lnTo>
                  <a:pt x="34704" y="953961"/>
                </a:lnTo>
                <a:lnTo>
                  <a:pt x="49529" y="991821"/>
                </a:lnTo>
                <a:lnTo>
                  <a:pt x="66810" y="1028811"/>
                </a:lnTo>
                <a:lnTo>
                  <a:pt x="86472" y="1064874"/>
                </a:lnTo>
                <a:lnTo>
                  <a:pt x="108442" y="1099951"/>
                </a:lnTo>
                <a:lnTo>
                  <a:pt x="132644" y="1133985"/>
                </a:lnTo>
                <a:lnTo>
                  <a:pt x="159005" y="1166920"/>
                </a:lnTo>
                <a:lnTo>
                  <a:pt x="187451" y="1198697"/>
                </a:lnTo>
                <a:lnTo>
                  <a:pt x="217909" y="1229259"/>
                </a:lnTo>
                <a:lnTo>
                  <a:pt x="250302" y="1258548"/>
                </a:lnTo>
                <a:lnTo>
                  <a:pt x="284559" y="1286508"/>
                </a:lnTo>
                <a:lnTo>
                  <a:pt x="320604" y="1313080"/>
                </a:lnTo>
                <a:lnTo>
                  <a:pt x="358364" y="1338207"/>
                </a:lnTo>
                <a:lnTo>
                  <a:pt x="397764" y="1361832"/>
                </a:lnTo>
                <a:lnTo>
                  <a:pt x="438730" y="1383898"/>
                </a:lnTo>
                <a:lnTo>
                  <a:pt x="481188" y="1404346"/>
                </a:lnTo>
                <a:lnTo>
                  <a:pt x="525065" y="1423119"/>
                </a:lnTo>
                <a:lnTo>
                  <a:pt x="570286" y="1440160"/>
                </a:lnTo>
                <a:lnTo>
                  <a:pt x="616777" y="1455412"/>
                </a:lnTo>
                <a:lnTo>
                  <a:pt x="664464" y="1468816"/>
                </a:lnTo>
                <a:lnTo>
                  <a:pt x="713272" y="1480316"/>
                </a:lnTo>
                <a:lnTo>
                  <a:pt x="763128" y="1489854"/>
                </a:lnTo>
                <a:lnTo>
                  <a:pt x="813958" y="1497372"/>
                </a:lnTo>
                <a:lnTo>
                  <a:pt x="865688" y="1502813"/>
                </a:lnTo>
                <a:lnTo>
                  <a:pt x="918243" y="1506120"/>
                </a:lnTo>
                <a:lnTo>
                  <a:pt x="971550" y="1507235"/>
                </a:lnTo>
                <a:lnTo>
                  <a:pt x="1024856" y="1506120"/>
                </a:lnTo>
                <a:lnTo>
                  <a:pt x="1077411" y="1502813"/>
                </a:lnTo>
                <a:lnTo>
                  <a:pt x="1129141" y="1497372"/>
                </a:lnTo>
                <a:lnTo>
                  <a:pt x="1179971" y="1489854"/>
                </a:lnTo>
                <a:lnTo>
                  <a:pt x="1229827" y="1480316"/>
                </a:lnTo>
                <a:lnTo>
                  <a:pt x="1278635" y="1468816"/>
                </a:lnTo>
                <a:lnTo>
                  <a:pt x="1326322" y="1455412"/>
                </a:lnTo>
                <a:lnTo>
                  <a:pt x="1372813" y="1440160"/>
                </a:lnTo>
                <a:lnTo>
                  <a:pt x="1418034" y="1423119"/>
                </a:lnTo>
                <a:lnTo>
                  <a:pt x="1461911" y="1404346"/>
                </a:lnTo>
                <a:lnTo>
                  <a:pt x="1504369" y="1383898"/>
                </a:lnTo>
                <a:lnTo>
                  <a:pt x="1545335" y="1361832"/>
                </a:lnTo>
                <a:lnTo>
                  <a:pt x="1584735" y="1338207"/>
                </a:lnTo>
                <a:lnTo>
                  <a:pt x="1622495" y="1313080"/>
                </a:lnTo>
                <a:lnTo>
                  <a:pt x="1658540" y="1286508"/>
                </a:lnTo>
                <a:lnTo>
                  <a:pt x="1692797" y="1258548"/>
                </a:lnTo>
                <a:lnTo>
                  <a:pt x="1725190" y="1229259"/>
                </a:lnTo>
                <a:lnTo>
                  <a:pt x="1755647" y="1198697"/>
                </a:lnTo>
                <a:lnTo>
                  <a:pt x="1784094" y="1166920"/>
                </a:lnTo>
                <a:lnTo>
                  <a:pt x="1810455" y="1133985"/>
                </a:lnTo>
                <a:lnTo>
                  <a:pt x="1834657" y="1099951"/>
                </a:lnTo>
                <a:lnTo>
                  <a:pt x="1856627" y="1064874"/>
                </a:lnTo>
                <a:lnTo>
                  <a:pt x="1876289" y="1028811"/>
                </a:lnTo>
                <a:lnTo>
                  <a:pt x="1893569" y="991821"/>
                </a:lnTo>
                <a:lnTo>
                  <a:pt x="1908395" y="953961"/>
                </a:lnTo>
                <a:lnTo>
                  <a:pt x="1920691" y="915288"/>
                </a:lnTo>
                <a:lnTo>
                  <a:pt x="1930384" y="875860"/>
                </a:lnTo>
                <a:lnTo>
                  <a:pt x="1937399" y="835733"/>
                </a:lnTo>
                <a:lnTo>
                  <a:pt x="1941662" y="794967"/>
                </a:lnTo>
                <a:lnTo>
                  <a:pt x="1943100" y="753617"/>
                </a:lnTo>
                <a:lnTo>
                  <a:pt x="1941662" y="712272"/>
                </a:lnTo>
                <a:lnTo>
                  <a:pt x="1937399" y="671508"/>
                </a:lnTo>
                <a:lnTo>
                  <a:pt x="1930384" y="631385"/>
                </a:lnTo>
                <a:lnTo>
                  <a:pt x="1920691" y="591959"/>
                </a:lnTo>
                <a:lnTo>
                  <a:pt x="1908395" y="553287"/>
                </a:lnTo>
                <a:lnTo>
                  <a:pt x="1893570" y="515428"/>
                </a:lnTo>
                <a:lnTo>
                  <a:pt x="1876289" y="478440"/>
                </a:lnTo>
                <a:lnTo>
                  <a:pt x="1856627" y="442378"/>
                </a:lnTo>
                <a:lnTo>
                  <a:pt x="1834657" y="407301"/>
                </a:lnTo>
                <a:lnTo>
                  <a:pt x="1810455" y="373267"/>
                </a:lnTo>
                <a:lnTo>
                  <a:pt x="1784094" y="340332"/>
                </a:lnTo>
                <a:lnTo>
                  <a:pt x="1755648" y="308555"/>
                </a:lnTo>
                <a:lnTo>
                  <a:pt x="1725190" y="277992"/>
                </a:lnTo>
                <a:lnTo>
                  <a:pt x="1692797" y="248702"/>
                </a:lnTo>
                <a:lnTo>
                  <a:pt x="1658540" y="220741"/>
                </a:lnTo>
                <a:lnTo>
                  <a:pt x="1622495" y="194168"/>
                </a:lnTo>
                <a:lnTo>
                  <a:pt x="1584735" y="169040"/>
                </a:lnTo>
                <a:lnTo>
                  <a:pt x="1545335" y="145413"/>
                </a:lnTo>
                <a:lnTo>
                  <a:pt x="1504369" y="123347"/>
                </a:lnTo>
                <a:lnTo>
                  <a:pt x="1461911" y="102898"/>
                </a:lnTo>
                <a:lnTo>
                  <a:pt x="1418034" y="84123"/>
                </a:lnTo>
                <a:lnTo>
                  <a:pt x="1372813" y="67081"/>
                </a:lnTo>
                <a:lnTo>
                  <a:pt x="1326322" y="51828"/>
                </a:lnTo>
                <a:lnTo>
                  <a:pt x="1278635" y="38423"/>
                </a:lnTo>
                <a:lnTo>
                  <a:pt x="1229827" y="26922"/>
                </a:lnTo>
                <a:lnTo>
                  <a:pt x="1179971" y="17383"/>
                </a:lnTo>
                <a:lnTo>
                  <a:pt x="1129141" y="9864"/>
                </a:lnTo>
                <a:lnTo>
                  <a:pt x="1077411" y="4422"/>
                </a:lnTo>
                <a:lnTo>
                  <a:pt x="1024856" y="1115"/>
                </a:lnTo>
                <a:lnTo>
                  <a:pt x="97155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11879" y="5004815"/>
            <a:ext cx="1943100" cy="1507490"/>
          </a:xfrm>
          <a:custGeom>
            <a:avLst/>
            <a:gdLst/>
            <a:ahLst/>
            <a:cxnLst/>
            <a:rect l="l" t="t" r="r" b="b"/>
            <a:pathLst>
              <a:path w="1943100" h="1507490">
                <a:moveTo>
                  <a:pt x="0" y="753617"/>
                </a:moveTo>
                <a:lnTo>
                  <a:pt x="1437" y="712272"/>
                </a:lnTo>
                <a:lnTo>
                  <a:pt x="5700" y="671508"/>
                </a:lnTo>
                <a:lnTo>
                  <a:pt x="12715" y="631385"/>
                </a:lnTo>
                <a:lnTo>
                  <a:pt x="22408" y="591959"/>
                </a:lnTo>
                <a:lnTo>
                  <a:pt x="34704" y="553287"/>
                </a:lnTo>
                <a:lnTo>
                  <a:pt x="49530" y="515428"/>
                </a:lnTo>
                <a:lnTo>
                  <a:pt x="66810" y="478440"/>
                </a:lnTo>
                <a:lnTo>
                  <a:pt x="86472" y="442378"/>
                </a:lnTo>
                <a:lnTo>
                  <a:pt x="108442" y="407301"/>
                </a:lnTo>
                <a:lnTo>
                  <a:pt x="132644" y="373267"/>
                </a:lnTo>
                <a:lnTo>
                  <a:pt x="159005" y="340332"/>
                </a:lnTo>
                <a:lnTo>
                  <a:pt x="187452" y="308555"/>
                </a:lnTo>
                <a:lnTo>
                  <a:pt x="217909" y="277992"/>
                </a:lnTo>
                <a:lnTo>
                  <a:pt x="250302" y="248702"/>
                </a:lnTo>
                <a:lnTo>
                  <a:pt x="284559" y="220741"/>
                </a:lnTo>
                <a:lnTo>
                  <a:pt x="320604" y="194168"/>
                </a:lnTo>
                <a:lnTo>
                  <a:pt x="358364" y="169040"/>
                </a:lnTo>
                <a:lnTo>
                  <a:pt x="397764" y="145413"/>
                </a:lnTo>
                <a:lnTo>
                  <a:pt x="438730" y="123347"/>
                </a:lnTo>
                <a:lnTo>
                  <a:pt x="481188" y="102898"/>
                </a:lnTo>
                <a:lnTo>
                  <a:pt x="525065" y="84123"/>
                </a:lnTo>
                <a:lnTo>
                  <a:pt x="570286" y="67081"/>
                </a:lnTo>
                <a:lnTo>
                  <a:pt x="616777" y="51828"/>
                </a:lnTo>
                <a:lnTo>
                  <a:pt x="664464" y="38423"/>
                </a:lnTo>
                <a:lnTo>
                  <a:pt x="713272" y="26922"/>
                </a:lnTo>
                <a:lnTo>
                  <a:pt x="763128" y="17383"/>
                </a:lnTo>
                <a:lnTo>
                  <a:pt x="813958" y="9864"/>
                </a:lnTo>
                <a:lnTo>
                  <a:pt x="865688" y="4422"/>
                </a:lnTo>
                <a:lnTo>
                  <a:pt x="918243" y="1115"/>
                </a:lnTo>
                <a:lnTo>
                  <a:pt x="971550" y="0"/>
                </a:lnTo>
                <a:lnTo>
                  <a:pt x="1024856" y="1115"/>
                </a:lnTo>
                <a:lnTo>
                  <a:pt x="1077411" y="4422"/>
                </a:lnTo>
                <a:lnTo>
                  <a:pt x="1129141" y="9864"/>
                </a:lnTo>
                <a:lnTo>
                  <a:pt x="1179971" y="17383"/>
                </a:lnTo>
                <a:lnTo>
                  <a:pt x="1229827" y="26922"/>
                </a:lnTo>
                <a:lnTo>
                  <a:pt x="1278635" y="38423"/>
                </a:lnTo>
                <a:lnTo>
                  <a:pt x="1326322" y="51828"/>
                </a:lnTo>
                <a:lnTo>
                  <a:pt x="1372813" y="67081"/>
                </a:lnTo>
                <a:lnTo>
                  <a:pt x="1418034" y="84123"/>
                </a:lnTo>
                <a:lnTo>
                  <a:pt x="1461911" y="102898"/>
                </a:lnTo>
                <a:lnTo>
                  <a:pt x="1504369" y="123347"/>
                </a:lnTo>
                <a:lnTo>
                  <a:pt x="1545335" y="145413"/>
                </a:lnTo>
                <a:lnTo>
                  <a:pt x="1584735" y="169040"/>
                </a:lnTo>
                <a:lnTo>
                  <a:pt x="1622495" y="194168"/>
                </a:lnTo>
                <a:lnTo>
                  <a:pt x="1658540" y="220741"/>
                </a:lnTo>
                <a:lnTo>
                  <a:pt x="1692797" y="248702"/>
                </a:lnTo>
                <a:lnTo>
                  <a:pt x="1725190" y="277992"/>
                </a:lnTo>
                <a:lnTo>
                  <a:pt x="1755648" y="308555"/>
                </a:lnTo>
                <a:lnTo>
                  <a:pt x="1784094" y="340332"/>
                </a:lnTo>
                <a:lnTo>
                  <a:pt x="1810455" y="373267"/>
                </a:lnTo>
                <a:lnTo>
                  <a:pt x="1834657" y="407301"/>
                </a:lnTo>
                <a:lnTo>
                  <a:pt x="1856627" y="442378"/>
                </a:lnTo>
                <a:lnTo>
                  <a:pt x="1876289" y="478440"/>
                </a:lnTo>
                <a:lnTo>
                  <a:pt x="1893570" y="515428"/>
                </a:lnTo>
                <a:lnTo>
                  <a:pt x="1908395" y="553287"/>
                </a:lnTo>
                <a:lnTo>
                  <a:pt x="1920691" y="591959"/>
                </a:lnTo>
                <a:lnTo>
                  <a:pt x="1930384" y="631385"/>
                </a:lnTo>
                <a:lnTo>
                  <a:pt x="1937399" y="671508"/>
                </a:lnTo>
                <a:lnTo>
                  <a:pt x="1941662" y="712272"/>
                </a:lnTo>
                <a:lnTo>
                  <a:pt x="1943100" y="753617"/>
                </a:lnTo>
                <a:lnTo>
                  <a:pt x="1941662" y="794967"/>
                </a:lnTo>
                <a:lnTo>
                  <a:pt x="1937399" y="835733"/>
                </a:lnTo>
                <a:lnTo>
                  <a:pt x="1930384" y="875860"/>
                </a:lnTo>
                <a:lnTo>
                  <a:pt x="1920691" y="915288"/>
                </a:lnTo>
                <a:lnTo>
                  <a:pt x="1908395" y="953961"/>
                </a:lnTo>
                <a:lnTo>
                  <a:pt x="1893569" y="991821"/>
                </a:lnTo>
                <a:lnTo>
                  <a:pt x="1876289" y="1028811"/>
                </a:lnTo>
                <a:lnTo>
                  <a:pt x="1856627" y="1064874"/>
                </a:lnTo>
                <a:lnTo>
                  <a:pt x="1834657" y="1099951"/>
                </a:lnTo>
                <a:lnTo>
                  <a:pt x="1810455" y="1133985"/>
                </a:lnTo>
                <a:lnTo>
                  <a:pt x="1784094" y="1166920"/>
                </a:lnTo>
                <a:lnTo>
                  <a:pt x="1755647" y="1198697"/>
                </a:lnTo>
                <a:lnTo>
                  <a:pt x="1725190" y="1229259"/>
                </a:lnTo>
                <a:lnTo>
                  <a:pt x="1692797" y="1258548"/>
                </a:lnTo>
                <a:lnTo>
                  <a:pt x="1658540" y="1286508"/>
                </a:lnTo>
                <a:lnTo>
                  <a:pt x="1622495" y="1313080"/>
                </a:lnTo>
                <a:lnTo>
                  <a:pt x="1584735" y="1338207"/>
                </a:lnTo>
                <a:lnTo>
                  <a:pt x="1545335" y="1361832"/>
                </a:lnTo>
                <a:lnTo>
                  <a:pt x="1504369" y="1383898"/>
                </a:lnTo>
                <a:lnTo>
                  <a:pt x="1461911" y="1404346"/>
                </a:lnTo>
                <a:lnTo>
                  <a:pt x="1418034" y="1423119"/>
                </a:lnTo>
                <a:lnTo>
                  <a:pt x="1372813" y="1440160"/>
                </a:lnTo>
                <a:lnTo>
                  <a:pt x="1326322" y="1455412"/>
                </a:lnTo>
                <a:lnTo>
                  <a:pt x="1278635" y="1468816"/>
                </a:lnTo>
                <a:lnTo>
                  <a:pt x="1229827" y="1480316"/>
                </a:lnTo>
                <a:lnTo>
                  <a:pt x="1179971" y="1489854"/>
                </a:lnTo>
                <a:lnTo>
                  <a:pt x="1129141" y="1497372"/>
                </a:lnTo>
                <a:lnTo>
                  <a:pt x="1077411" y="1502813"/>
                </a:lnTo>
                <a:lnTo>
                  <a:pt x="1024856" y="1506120"/>
                </a:lnTo>
                <a:lnTo>
                  <a:pt x="971550" y="1507235"/>
                </a:lnTo>
                <a:lnTo>
                  <a:pt x="918243" y="1506120"/>
                </a:lnTo>
                <a:lnTo>
                  <a:pt x="865688" y="1502813"/>
                </a:lnTo>
                <a:lnTo>
                  <a:pt x="813958" y="1497372"/>
                </a:lnTo>
                <a:lnTo>
                  <a:pt x="763128" y="1489854"/>
                </a:lnTo>
                <a:lnTo>
                  <a:pt x="713272" y="1480316"/>
                </a:lnTo>
                <a:lnTo>
                  <a:pt x="664464" y="1468816"/>
                </a:lnTo>
                <a:lnTo>
                  <a:pt x="616777" y="1455412"/>
                </a:lnTo>
                <a:lnTo>
                  <a:pt x="570286" y="1440160"/>
                </a:lnTo>
                <a:lnTo>
                  <a:pt x="525065" y="1423119"/>
                </a:lnTo>
                <a:lnTo>
                  <a:pt x="481188" y="1404346"/>
                </a:lnTo>
                <a:lnTo>
                  <a:pt x="438730" y="1383898"/>
                </a:lnTo>
                <a:lnTo>
                  <a:pt x="397764" y="1361832"/>
                </a:lnTo>
                <a:lnTo>
                  <a:pt x="358364" y="1338207"/>
                </a:lnTo>
                <a:lnTo>
                  <a:pt x="320604" y="1313080"/>
                </a:lnTo>
                <a:lnTo>
                  <a:pt x="284559" y="1286508"/>
                </a:lnTo>
                <a:lnTo>
                  <a:pt x="250302" y="1258548"/>
                </a:lnTo>
                <a:lnTo>
                  <a:pt x="217909" y="1229259"/>
                </a:lnTo>
                <a:lnTo>
                  <a:pt x="187451" y="1198697"/>
                </a:lnTo>
                <a:lnTo>
                  <a:pt x="159005" y="1166920"/>
                </a:lnTo>
                <a:lnTo>
                  <a:pt x="132644" y="1133985"/>
                </a:lnTo>
                <a:lnTo>
                  <a:pt x="108442" y="1099951"/>
                </a:lnTo>
                <a:lnTo>
                  <a:pt x="86472" y="1064874"/>
                </a:lnTo>
                <a:lnTo>
                  <a:pt x="66810" y="1028811"/>
                </a:lnTo>
                <a:lnTo>
                  <a:pt x="49529" y="991821"/>
                </a:lnTo>
                <a:lnTo>
                  <a:pt x="34704" y="953961"/>
                </a:lnTo>
                <a:lnTo>
                  <a:pt x="22408" y="915288"/>
                </a:lnTo>
                <a:lnTo>
                  <a:pt x="12715" y="875860"/>
                </a:lnTo>
                <a:lnTo>
                  <a:pt x="5700" y="835733"/>
                </a:lnTo>
                <a:lnTo>
                  <a:pt x="1437" y="794967"/>
                </a:lnTo>
                <a:lnTo>
                  <a:pt x="0" y="753617"/>
                </a:lnTo>
                <a:close/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49954" y="5514533"/>
            <a:ext cx="13078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fa-IR" sz="3200" smtClean="0">
                <a:cs typeface="B Titr" panose="00000700000000000000" pitchFamily="2" charset="-78"/>
              </a:rPr>
              <a:t>اجتماعی</a:t>
            </a:r>
            <a:endParaRPr lang="fa-IR" sz="3200">
              <a:cs typeface="B Titr" panose="00000700000000000000" pitchFamily="2" charset="-78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43371" y="1398777"/>
            <a:ext cx="689610" cy="678815"/>
          </a:xfrm>
          <a:custGeom>
            <a:avLst/>
            <a:gdLst/>
            <a:ahLst/>
            <a:cxnLst/>
            <a:rect l="l" t="t" r="r" b="b"/>
            <a:pathLst>
              <a:path w="689610" h="678814">
                <a:moveTo>
                  <a:pt x="3810" y="393954"/>
                </a:moveTo>
                <a:lnTo>
                  <a:pt x="0" y="674877"/>
                </a:lnTo>
                <a:lnTo>
                  <a:pt x="280797" y="678561"/>
                </a:lnTo>
                <a:lnTo>
                  <a:pt x="211454" y="607441"/>
                </a:lnTo>
                <a:lnTo>
                  <a:pt x="357616" y="465200"/>
                </a:lnTo>
                <a:lnTo>
                  <a:pt x="73025" y="465200"/>
                </a:lnTo>
                <a:lnTo>
                  <a:pt x="3810" y="393954"/>
                </a:lnTo>
                <a:close/>
              </a:path>
              <a:path w="689610" h="678814">
                <a:moveTo>
                  <a:pt x="550926" y="0"/>
                </a:moveTo>
                <a:lnTo>
                  <a:pt x="73025" y="465200"/>
                </a:lnTo>
                <a:lnTo>
                  <a:pt x="357616" y="465200"/>
                </a:lnTo>
                <a:lnTo>
                  <a:pt x="689482" y="142239"/>
                </a:lnTo>
                <a:lnTo>
                  <a:pt x="5509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43371" y="1398777"/>
            <a:ext cx="689610" cy="678815"/>
          </a:xfrm>
          <a:custGeom>
            <a:avLst/>
            <a:gdLst/>
            <a:ahLst/>
            <a:cxnLst/>
            <a:rect l="l" t="t" r="r" b="b"/>
            <a:pathLst>
              <a:path w="689610" h="678814">
                <a:moveTo>
                  <a:pt x="3810" y="393954"/>
                </a:moveTo>
                <a:lnTo>
                  <a:pt x="73025" y="465200"/>
                </a:lnTo>
                <a:lnTo>
                  <a:pt x="550926" y="0"/>
                </a:lnTo>
                <a:lnTo>
                  <a:pt x="689482" y="142239"/>
                </a:lnTo>
                <a:lnTo>
                  <a:pt x="211454" y="607441"/>
                </a:lnTo>
                <a:lnTo>
                  <a:pt x="280797" y="678561"/>
                </a:lnTo>
                <a:lnTo>
                  <a:pt x="0" y="674877"/>
                </a:lnTo>
                <a:lnTo>
                  <a:pt x="3810" y="393954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43371" y="4631563"/>
            <a:ext cx="689610" cy="678815"/>
          </a:xfrm>
          <a:custGeom>
            <a:avLst/>
            <a:gdLst/>
            <a:ahLst/>
            <a:cxnLst/>
            <a:rect l="l" t="t" r="r" b="b"/>
            <a:pathLst>
              <a:path w="689610" h="678814">
                <a:moveTo>
                  <a:pt x="3682" y="394081"/>
                </a:moveTo>
                <a:lnTo>
                  <a:pt x="0" y="674878"/>
                </a:lnTo>
                <a:lnTo>
                  <a:pt x="280797" y="678688"/>
                </a:lnTo>
                <a:lnTo>
                  <a:pt x="211454" y="607441"/>
                </a:lnTo>
                <a:lnTo>
                  <a:pt x="357656" y="465200"/>
                </a:lnTo>
                <a:lnTo>
                  <a:pt x="73025" y="465200"/>
                </a:lnTo>
                <a:lnTo>
                  <a:pt x="3682" y="394081"/>
                </a:lnTo>
                <a:close/>
              </a:path>
              <a:path w="689610" h="678814">
                <a:moveTo>
                  <a:pt x="550926" y="0"/>
                </a:moveTo>
                <a:lnTo>
                  <a:pt x="73025" y="465200"/>
                </a:lnTo>
                <a:lnTo>
                  <a:pt x="357656" y="465200"/>
                </a:lnTo>
                <a:lnTo>
                  <a:pt x="689482" y="142367"/>
                </a:lnTo>
                <a:lnTo>
                  <a:pt x="5509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43371" y="4631563"/>
            <a:ext cx="689610" cy="678815"/>
          </a:xfrm>
          <a:custGeom>
            <a:avLst/>
            <a:gdLst/>
            <a:ahLst/>
            <a:cxnLst/>
            <a:rect l="l" t="t" r="r" b="b"/>
            <a:pathLst>
              <a:path w="689610" h="678814">
                <a:moveTo>
                  <a:pt x="3682" y="394081"/>
                </a:moveTo>
                <a:lnTo>
                  <a:pt x="73025" y="465200"/>
                </a:lnTo>
                <a:lnTo>
                  <a:pt x="550926" y="0"/>
                </a:lnTo>
                <a:lnTo>
                  <a:pt x="689482" y="142367"/>
                </a:lnTo>
                <a:lnTo>
                  <a:pt x="211454" y="607441"/>
                </a:lnTo>
                <a:lnTo>
                  <a:pt x="280797" y="678688"/>
                </a:lnTo>
                <a:lnTo>
                  <a:pt x="0" y="674878"/>
                </a:lnTo>
                <a:lnTo>
                  <a:pt x="3682" y="394081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14845" y="1400175"/>
            <a:ext cx="673100" cy="700405"/>
          </a:xfrm>
          <a:custGeom>
            <a:avLst/>
            <a:gdLst/>
            <a:ahLst/>
            <a:cxnLst/>
            <a:rect l="l" t="t" r="r" b="b"/>
            <a:pathLst>
              <a:path w="673100" h="700405">
                <a:moveTo>
                  <a:pt x="145160" y="0"/>
                </a:moveTo>
                <a:lnTo>
                  <a:pt x="0" y="135636"/>
                </a:lnTo>
                <a:lnTo>
                  <a:pt x="455295" y="622935"/>
                </a:lnTo>
                <a:lnTo>
                  <a:pt x="382777" y="690752"/>
                </a:lnTo>
                <a:lnTo>
                  <a:pt x="663448" y="700277"/>
                </a:lnTo>
                <a:lnTo>
                  <a:pt x="670671" y="487425"/>
                </a:lnTo>
                <a:lnTo>
                  <a:pt x="600455" y="487425"/>
                </a:lnTo>
                <a:lnTo>
                  <a:pt x="145160" y="0"/>
                </a:lnTo>
                <a:close/>
              </a:path>
              <a:path w="673100" h="700405">
                <a:moveTo>
                  <a:pt x="672973" y="419608"/>
                </a:moveTo>
                <a:lnTo>
                  <a:pt x="600455" y="487425"/>
                </a:lnTo>
                <a:lnTo>
                  <a:pt x="670671" y="487425"/>
                </a:lnTo>
                <a:lnTo>
                  <a:pt x="672973" y="4196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4845" y="1400175"/>
            <a:ext cx="673100" cy="700405"/>
          </a:xfrm>
          <a:custGeom>
            <a:avLst/>
            <a:gdLst/>
            <a:ahLst/>
            <a:cxnLst/>
            <a:rect l="l" t="t" r="r" b="b"/>
            <a:pathLst>
              <a:path w="673100" h="700405">
                <a:moveTo>
                  <a:pt x="382777" y="690752"/>
                </a:moveTo>
                <a:lnTo>
                  <a:pt x="455295" y="622935"/>
                </a:lnTo>
                <a:lnTo>
                  <a:pt x="0" y="135636"/>
                </a:lnTo>
                <a:lnTo>
                  <a:pt x="145160" y="0"/>
                </a:lnTo>
                <a:lnTo>
                  <a:pt x="600455" y="487425"/>
                </a:lnTo>
                <a:lnTo>
                  <a:pt x="672973" y="419608"/>
                </a:lnTo>
                <a:lnTo>
                  <a:pt x="663448" y="700277"/>
                </a:lnTo>
                <a:lnTo>
                  <a:pt x="382777" y="690752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09588" y="4644263"/>
            <a:ext cx="705485" cy="670560"/>
          </a:xfrm>
          <a:custGeom>
            <a:avLst/>
            <a:gdLst/>
            <a:ahLst/>
            <a:cxnLst/>
            <a:rect l="l" t="t" r="r" b="b"/>
            <a:pathLst>
              <a:path w="705484" h="670560">
                <a:moveTo>
                  <a:pt x="134238" y="0"/>
                </a:moveTo>
                <a:lnTo>
                  <a:pt x="0" y="146304"/>
                </a:lnTo>
                <a:lnTo>
                  <a:pt x="491616" y="597027"/>
                </a:lnTo>
                <a:lnTo>
                  <a:pt x="424560" y="670306"/>
                </a:lnTo>
                <a:lnTo>
                  <a:pt x="705103" y="658114"/>
                </a:lnTo>
                <a:lnTo>
                  <a:pt x="696091" y="450723"/>
                </a:lnTo>
                <a:lnTo>
                  <a:pt x="625855" y="450723"/>
                </a:lnTo>
                <a:lnTo>
                  <a:pt x="134238" y="0"/>
                </a:lnTo>
                <a:close/>
              </a:path>
              <a:path w="705484" h="670560">
                <a:moveTo>
                  <a:pt x="692911" y="377570"/>
                </a:moveTo>
                <a:lnTo>
                  <a:pt x="625855" y="450723"/>
                </a:lnTo>
                <a:lnTo>
                  <a:pt x="696091" y="450723"/>
                </a:lnTo>
                <a:lnTo>
                  <a:pt x="692911" y="377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09588" y="4644263"/>
            <a:ext cx="705485" cy="670560"/>
          </a:xfrm>
          <a:custGeom>
            <a:avLst/>
            <a:gdLst/>
            <a:ahLst/>
            <a:cxnLst/>
            <a:rect l="l" t="t" r="r" b="b"/>
            <a:pathLst>
              <a:path w="705484" h="670560">
                <a:moveTo>
                  <a:pt x="424560" y="670306"/>
                </a:moveTo>
                <a:lnTo>
                  <a:pt x="491616" y="597027"/>
                </a:lnTo>
                <a:lnTo>
                  <a:pt x="0" y="146304"/>
                </a:lnTo>
                <a:lnTo>
                  <a:pt x="134238" y="0"/>
                </a:lnTo>
                <a:lnTo>
                  <a:pt x="625855" y="450723"/>
                </a:lnTo>
                <a:lnTo>
                  <a:pt x="692911" y="377570"/>
                </a:lnTo>
                <a:lnTo>
                  <a:pt x="705103" y="658114"/>
                </a:lnTo>
                <a:lnTo>
                  <a:pt x="424560" y="670306"/>
                </a:lnTo>
                <a:close/>
              </a:path>
            </a:pathLst>
          </a:custGeom>
          <a:ln w="15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61931" y="379475"/>
            <a:ext cx="1280159" cy="6205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12985" y="404622"/>
            <a:ext cx="1183005" cy="6108700"/>
          </a:xfrm>
          <a:custGeom>
            <a:avLst/>
            <a:gdLst/>
            <a:ahLst/>
            <a:cxnLst/>
            <a:rect l="l" t="t" r="r" b="b"/>
            <a:pathLst>
              <a:path w="1183004" h="6108700">
                <a:moveTo>
                  <a:pt x="0" y="0"/>
                </a:moveTo>
                <a:lnTo>
                  <a:pt x="74161" y="766"/>
                </a:lnTo>
                <a:lnTo>
                  <a:pt x="145578" y="3006"/>
                </a:lnTo>
                <a:lnTo>
                  <a:pt x="213693" y="6627"/>
                </a:lnTo>
                <a:lnTo>
                  <a:pt x="277954" y="11536"/>
                </a:lnTo>
                <a:lnTo>
                  <a:pt x="337804" y="17642"/>
                </a:lnTo>
                <a:lnTo>
                  <a:pt x="392691" y="24853"/>
                </a:lnTo>
                <a:lnTo>
                  <a:pt x="442059" y="33077"/>
                </a:lnTo>
                <a:lnTo>
                  <a:pt x="485353" y="42223"/>
                </a:lnTo>
                <a:lnTo>
                  <a:pt x="551503" y="62910"/>
                </a:lnTo>
                <a:lnTo>
                  <a:pt x="586703" y="86179"/>
                </a:lnTo>
                <a:lnTo>
                  <a:pt x="591312" y="98551"/>
                </a:lnTo>
                <a:lnTo>
                  <a:pt x="591312" y="2955543"/>
                </a:lnTo>
                <a:lnTo>
                  <a:pt x="595920" y="2967916"/>
                </a:lnTo>
                <a:lnTo>
                  <a:pt x="631120" y="2991185"/>
                </a:lnTo>
                <a:lnTo>
                  <a:pt x="697270" y="3011872"/>
                </a:lnTo>
                <a:lnTo>
                  <a:pt x="740564" y="3021018"/>
                </a:lnTo>
                <a:lnTo>
                  <a:pt x="789932" y="3029242"/>
                </a:lnTo>
                <a:lnTo>
                  <a:pt x="844819" y="3036453"/>
                </a:lnTo>
                <a:lnTo>
                  <a:pt x="904669" y="3042559"/>
                </a:lnTo>
                <a:lnTo>
                  <a:pt x="968930" y="3047468"/>
                </a:lnTo>
                <a:lnTo>
                  <a:pt x="1037045" y="3051089"/>
                </a:lnTo>
                <a:lnTo>
                  <a:pt x="1108462" y="3053329"/>
                </a:lnTo>
                <a:lnTo>
                  <a:pt x="1182624" y="3054095"/>
                </a:lnTo>
                <a:lnTo>
                  <a:pt x="1108462" y="3054862"/>
                </a:lnTo>
                <a:lnTo>
                  <a:pt x="1037045" y="3057102"/>
                </a:lnTo>
                <a:lnTo>
                  <a:pt x="968930" y="3060723"/>
                </a:lnTo>
                <a:lnTo>
                  <a:pt x="904669" y="3065632"/>
                </a:lnTo>
                <a:lnTo>
                  <a:pt x="844819" y="3071738"/>
                </a:lnTo>
                <a:lnTo>
                  <a:pt x="789932" y="3078949"/>
                </a:lnTo>
                <a:lnTo>
                  <a:pt x="740564" y="3087173"/>
                </a:lnTo>
                <a:lnTo>
                  <a:pt x="697270" y="3096319"/>
                </a:lnTo>
                <a:lnTo>
                  <a:pt x="631120" y="3117006"/>
                </a:lnTo>
                <a:lnTo>
                  <a:pt x="595920" y="3140275"/>
                </a:lnTo>
                <a:lnTo>
                  <a:pt x="591312" y="3152648"/>
                </a:lnTo>
                <a:lnTo>
                  <a:pt x="591312" y="6009640"/>
                </a:lnTo>
                <a:lnTo>
                  <a:pt x="586703" y="6022002"/>
                </a:lnTo>
                <a:lnTo>
                  <a:pt x="551503" y="6045260"/>
                </a:lnTo>
                <a:lnTo>
                  <a:pt x="485353" y="6065946"/>
                </a:lnTo>
                <a:lnTo>
                  <a:pt x="442059" y="6075093"/>
                </a:lnTo>
                <a:lnTo>
                  <a:pt x="392691" y="6083320"/>
                </a:lnTo>
                <a:lnTo>
                  <a:pt x="337804" y="6090535"/>
                </a:lnTo>
                <a:lnTo>
                  <a:pt x="277954" y="6096645"/>
                </a:lnTo>
                <a:lnTo>
                  <a:pt x="213693" y="6101558"/>
                </a:lnTo>
                <a:lnTo>
                  <a:pt x="145578" y="6105182"/>
                </a:lnTo>
                <a:lnTo>
                  <a:pt x="74161" y="6107424"/>
                </a:lnTo>
                <a:lnTo>
                  <a:pt x="0" y="6108192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93035" y="379475"/>
            <a:ext cx="1325880" cy="6205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44089" y="404622"/>
            <a:ext cx="1228725" cy="6108700"/>
          </a:xfrm>
          <a:custGeom>
            <a:avLst/>
            <a:gdLst/>
            <a:ahLst/>
            <a:cxnLst/>
            <a:rect l="l" t="t" r="r" b="b"/>
            <a:pathLst>
              <a:path w="1228725" h="6108700">
                <a:moveTo>
                  <a:pt x="1228344" y="6108192"/>
                </a:moveTo>
                <a:lnTo>
                  <a:pt x="1151299" y="6107394"/>
                </a:lnTo>
                <a:lnTo>
                  <a:pt x="1077112" y="6105066"/>
                </a:lnTo>
                <a:lnTo>
                  <a:pt x="1006357" y="6101302"/>
                </a:lnTo>
                <a:lnTo>
                  <a:pt x="939610" y="6096200"/>
                </a:lnTo>
                <a:lnTo>
                  <a:pt x="877445" y="6089854"/>
                </a:lnTo>
                <a:lnTo>
                  <a:pt x="820440" y="6082360"/>
                </a:lnTo>
                <a:lnTo>
                  <a:pt x="769168" y="6073815"/>
                </a:lnTo>
                <a:lnTo>
                  <a:pt x="724205" y="6064314"/>
                </a:lnTo>
                <a:lnTo>
                  <a:pt x="686128" y="6053954"/>
                </a:lnTo>
                <a:lnTo>
                  <a:pt x="632928" y="6031036"/>
                </a:lnTo>
                <a:lnTo>
                  <a:pt x="614172" y="6005830"/>
                </a:lnTo>
                <a:lnTo>
                  <a:pt x="614172" y="3156457"/>
                </a:lnTo>
                <a:lnTo>
                  <a:pt x="609387" y="3143621"/>
                </a:lnTo>
                <a:lnTo>
                  <a:pt x="572833" y="3119468"/>
                </a:lnTo>
                <a:lnTo>
                  <a:pt x="504138" y="3097984"/>
                </a:lnTo>
                <a:lnTo>
                  <a:pt x="459175" y="3088482"/>
                </a:lnTo>
                <a:lnTo>
                  <a:pt x="407903" y="3079936"/>
                </a:lnTo>
                <a:lnTo>
                  <a:pt x="350898" y="3072440"/>
                </a:lnTo>
                <a:lnTo>
                  <a:pt x="288733" y="3066092"/>
                </a:lnTo>
                <a:lnTo>
                  <a:pt x="221986" y="3060988"/>
                </a:lnTo>
                <a:lnTo>
                  <a:pt x="151231" y="3057223"/>
                </a:lnTo>
                <a:lnTo>
                  <a:pt x="77044" y="3054893"/>
                </a:lnTo>
                <a:lnTo>
                  <a:pt x="0" y="3054095"/>
                </a:lnTo>
                <a:lnTo>
                  <a:pt x="77044" y="3053298"/>
                </a:lnTo>
                <a:lnTo>
                  <a:pt x="151231" y="3050968"/>
                </a:lnTo>
                <a:lnTo>
                  <a:pt x="221986" y="3047203"/>
                </a:lnTo>
                <a:lnTo>
                  <a:pt x="288733" y="3042099"/>
                </a:lnTo>
                <a:lnTo>
                  <a:pt x="350898" y="3035751"/>
                </a:lnTo>
                <a:lnTo>
                  <a:pt x="407903" y="3028255"/>
                </a:lnTo>
                <a:lnTo>
                  <a:pt x="459175" y="3019709"/>
                </a:lnTo>
                <a:lnTo>
                  <a:pt x="504138" y="3010207"/>
                </a:lnTo>
                <a:lnTo>
                  <a:pt x="542215" y="2999846"/>
                </a:lnTo>
                <a:lnTo>
                  <a:pt x="595415" y="2976932"/>
                </a:lnTo>
                <a:lnTo>
                  <a:pt x="614172" y="2951733"/>
                </a:lnTo>
                <a:lnTo>
                  <a:pt x="614172" y="102362"/>
                </a:lnTo>
                <a:lnTo>
                  <a:pt x="618956" y="89525"/>
                </a:lnTo>
                <a:lnTo>
                  <a:pt x="655510" y="65372"/>
                </a:lnTo>
                <a:lnTo>
                  <a:pt x="724205" y="43888"/>
                </a:lnTo>
                <a:lnTo>
                  <a:pt x="769168" y="34386"/>
                </a:lnTo>
                <a:lnTo>
                  <a:pt x="820440" y="25840"/>
                </a:lnTo>
                <a:lnTo>
                  <a:pt x="877445" y="18344"/>
                </a:lnTo>
                <a:lnTo>
                  <a:pt x="939610" y="11996"/>
                </a:lnTo>
                <a:lnTo>
                  <a:pt x="1006357" y="6892"/>
                </a:lnTo>
                <a:lnTo>
                  <a:pt x="1077112" y="3127"/>
                </a:lnTo>
                <a:lnTo>
                  <a:pt x="1151299" y="797"/>
                </a:lnTo>
                <a:lnTo>
                  <a:pt x="1228344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5867400" y="725269"/>
            <a:ext cx="1124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C00000"/>
                </a:solidFill>
                <a:cs typeface="B Titr" panose="00000700000000000000" pitchFamily="2" charset="-78"/>
              </a:rPr>
              <a:t>تفاوت</a:t>
            </a:r>
            <a:endParaRPr lang="fa-IR" sz="36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01399" y="4001869"/>
            <a:ext cx="1537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C00000"/>
                </a:solidFill>
                <a:cs typeface="B Titr" panose="00000700000000000000" pitchFamily="2" charset="-78"/>
              </a:rPr>
              <a:t>نابرابری</a:t>
            </a:r>
            <a:endParaRPr lang="fa-IR" sz="36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49907" y="1198087"/>
            <a:ext cx="10378440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smtClean="0">
                <a:cs typeface="B Titr" panose="00000700000000000000" pitchFamily="2" charset="-78"/>
              </a:rPr>
              <a:t>برخی </a:t>
            </a:r>
            <a:r>
              <a:rPr lang="fa-IR" sz="2400">
                <a:cs typeface="B Titr" panose="00000700000000000000" pitchFamily="2" charset="-78"/>
              </a:rPr>
              <a:t>تفاوت ها اسمی نامیده می شوند و </a:t>
            </a:r>
            <a:r>
              <a:rPr lang="fa-IR" sz="2400">
                <a:solidFill>
                  <a:srgbClr val="C00000"/>
                </a:solidFill>
                <a:cs typeface="B Titr" panose="00000700000000000000" pitchFamily="2" charset="-78"/>
              </a:rPr>
              <a:t>نمی توان </a:t>
            </a:r>
            <a:r>
              <a:rPr lang="fa-IR" sz="2400">
                <a:cs typeface="B Titr" panose="00000700000000000000" pitchFamily="2" charset="-78"/>
              </a:rPr>
              <a:t>افراد را بر اساس ان رتبه بندی </a:t>
            </a:r>
            <a:r>
              <a:rPr lang="fa-IR" sz="2400">
                <a:cs typeface="B Titr" panose="00000700000000000000" pitchFamily="2" charset="-78"/>
              </a:rPr>
              <a:t>کرد </a:t>
            </a:r>
            <a:r>
              <a:rPr lang="fa-IR" sz="2400" smtClean="0">
                <a:cs typeface="B Titr" panose="00000700000000000000" pitchFamily="2" charset="-78"/>
              </a:rPr>
              <a:t>.</a:t>
            </a:r>
            <a:br>
              <a:rPr lang="fa-IR" sz="2400" smtClean="0">
                <a:cs typeface="B Titr" panose="00000700000000000000" pitchFamily="2" charset="-78"/>
              </a:rPr>
            </a:br>
            <a:r>
              <a:rPr lang="fa-IR" sz="2400">
                <a:cs typeface="B Titr" panose="00000700000000000000" pitchFamily="2" charset="-78"/>
              </a:rPr>
              <a:t/>
            </a:r>
            <a:br>
              <a:rPr lang="fa-IR" sz="2400">
                <a:cs typeface="B Titr" panose="00000700000000000000" pitchFamily="2" charset="-78"/>
              </a:rPr>
            </a:br>
            <a:r>
              <a:rPr lang="fa-IR" sz="2400" smtClean="0">
                <a:cs typeface="B Titr" panose="00000700000000000000" pitchFamily="2" charset="-78"/>
              </a:rPr>
              <a:t>مثلا </a:t>
            </a:r>
            <a:r>
              <a:rPr lang="fa-IR" sz="2400">
                <a:cs typeface="B Titr" panose="00000700000000000000" pitchFamily="2" charset="-78"/>
              </a:rPr>
              <a:t>برخی افراد سفید پوست و برخی رنگین پوست </a:t>
            </a:r>
            <a:r>
              <a:rPr lang="fa-IR" sz="2400">
                <a:cs typeface="B Titr" panose="00000700000000000000" pitchFamily="2" charset="-78"/>
              </a:rPr>
              <a:t>هستند </a:t>
            </a:r>
            <a:r>
              <a:rPr lang="fa-IR" sz="2400" smtClean="0">
                <a:cs typeface="B Titr" panose="00000700000000000000" pitchFamily="2" charset="-78"/>
              </a:rPr>
              <a:t>.</a:t>
            </a:r>
            <a:br>
              <a:rPr lang="fa-IR" sz="2400" smtClean="0">
                <a:cs typeface="B Titr" panose="00000700000000000000" pitchFamily="2" charset="-78"/>
              </a:rPr>
            </a:br>
            <a:r>
              <a:rPr lang="fa-IR" sz="2400">
                <a:cs typeface="B Titr" panose="00000700000000000000" pitchFamily="2" charset="-78"/>
              </a:rPr>
              <a:t/>
            </a:r>
            <a:br>
              <a:rPr lang="fa-IR" sz="2400">
                <a:cs typeface="B Titr" panose="00000700000000000000" pitchFamily="2" charset="-78"/>
              </a:rPr>
            </a:br>
            <a:r>
              <a:rPr lang="fa-IR" sz="2400" smtClean="0">
                <a:cs typeface="B Titr" panose="00000700000000000000" pitchFamily="2" charset="-78"/>
              </a:rPr>
              <a:t>این </a:t>
            </a:r>
            <a:r>
              <a:rPr lang="fa-IR" sz="2400">
                <a:cs typeface="B Titr" panose="00000700000000000000" pitchFamily="2" charset="-78"/>
              </a:rPr>
              <a:t>دو گروه از نظر رنگ پوست متفاوت هستند ، اما هیچ کدام بر دیگری برتری ندارد .</a:t>
            </a:r>
            <a:endParaRPr sz="2400" spc="-5" dirty="0">
              <a:latin typeface="Wingdings"/>
              <a:cs typeface="B Titr" panose="00000700000000000000" pitchFamily="2" charset="-7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50692" y="3954778"/>
            <a:ext cx="3870959" cy="2903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87540" y="3954778"/>
            <a:ext cx="2139696" cy="2852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9525000" y="273654"/>
            <a:ext cx="2140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008000"/>
                </a:solidFill>
                <a:cs typeface="B Titr" panose="00000700000000000000" pitchFamily="2" charset="-78"/>
              </a:rPr>
              <a:t>تفاوت اسمی</a:t>
            </a:r>
            <a:endParaRPr lang="fa-IR" sz="3600">
              <a:solidFill>
                <a:srgbClr val="0080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05200" y="990600"/>
            <a:ext cx="8490204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>
                <a:cs typeface="B Titr" panose="00000700000000000000" pitchFamily="2" charset="-78"/>
              </a:rPr>
              <a:t>برخی تفاوت ها مانند قد ، هوش ، ثروت و تحصیلات </a:t>
            </a:r>
            <a:r>
              <a:rPr lang="fa-IR">
                <a:cs typeface="B Titr" panose="00000700000000000000" pitchFamily="2" charset="-78"/>
              </a:rPr>
              <a:t>، </a:t>
            </a:r>
            <a:r>
              <a:rPr lang="fa-IR" smtClean="0">
                <a:cs typeface="B Titr" panose="00000700000000000000" pitchFamily="2" charset="-78"/>
              </a:rPr>
              <a:t>تفاوت رتبه </a:t>
            </a:r>
            <a:r>
              <a:rPr lang="fa-IR">
                <a:cs typeface="B Titr" panose="00000700000000000000" pitchFamily="2" charset="-78"/>
              </a:rPr>
              <a:t>ای هستند و می توان افراد را بر اساس این تفاوت </a:t>
            </a:r>
            <a:r>
              <a:rPr lang="fa-IR">
                <a:cs typeface="B Titr" panose="00000700000000000000" pitchFamily="2" charset="-78"/>
              </a:rPr>
              <a:t>ها </a:t>
            </a:r>
            <a:r>
              <a:rPr lang="fa-IR" smtClean="0">
                <a:cs typeface="B Titr" panose="00000700000000000000" pitchFamily="2" charset="-78"/>
              </a:rPr>
              <a:t>، رتبه </a:t>
            </a:r>
            <a:r>
              <a:rPr lang="fa-IR">
                <a:cs typeface="B Titr" panose="00000700000000000000" pitchFamily="2" charset="-78"/>
              </a:rPr>
              <a:t>بندی کرد .</a:t>
            </a:r>
            <a:endParaRPr spc="-5" dirty="0">
              <a:latin typeface="Wingdings"/>
              <a:cs typeface="B Titr" panose="00000700000000000000" pitchFamily="2" charset="-7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8200" y="914400"/>
            <a:ext cx="3304032" cy="5772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37904" y="4195571"/>
            <a:ext cx="2857500" cy="266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9164137" y="405766"/>
            <a:ext cx="2411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CC00CC"/>
                </a:solidFill>
                <a:cs typeface="B Titr" panose="00000700000000000000" pitchFamily="2" charset="-78"/>
              </a:rPr>
              <a:t>تفاوت رتبه ای</a:t>
            </a:r>
            <a:endParaRPr lang="fa-IR" sz="3600">
              <a:solidFill>
                <a:srgbClr val="CC00CC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1002790"/>
            <a:ext cx="3777996" cy="5855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516360" y="257513"/>
            <a:ext cx="5298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C00000"/>
                </a:solidFill>
                <a:cs typeface="B Titr" panose="00000700000000000000" pitchFamily="2" charset="-78"/>
              </a:rPr>
              <a:t>نابرابری های طبیعی و اجتماعی</a:t>
            </a:r>
            <a:endParaRPr lang="fa-IR" sz="36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7996" y="1371600"/>
            <a:ext cx="780440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برخی نابرابری ها طبیعی هستند مانند نابرابری افراد در قد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و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ضریب هوشی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، اما برخی نابرابری ها مانند نابرابری در تحصیلات و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ثروت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، اجتماعی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هستند ؛ یعنی در جامعه ایجاد می شوند .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برای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مثال میزان تلاش افراد یا خانواده ای که در آن متولد </a:t>
            </a:r>
            <a:r>
              <a:rPr lang="fa-IR" sz="240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می </a:t>
            </a:r>
            <a:r>
              <a:rPr lang="fa-IR" sz="2400" smtClean="0">
                <a:solidFill>
                  <a:srgbClr val="000000"/>
                </a:solidFill>
                <a:latin typeface="Century Gothic" panose="020B0502020202020204" pitchFamily="34" charset="0"/>
                <a:cs typeface="B Titr" panose="00000700000000000000" pitchFamily="2" charset="-78"/>
              </a:rPr>
              <a:t>شوند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،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آن ها را از نظر رتبه نابرابر می سازد .</a:t>
            </a:r>
            <a:endParaRPr lang="fa-IR" sz="2400"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3984625" y="1737360"/>
            <a:ext cx="2014220" cy="878205"/>
          </a:xfrm>
          <a:custGeom>
            <a:avLst/>
            <a:gdLst/>
            <a:ahLst/>
            <a:cxnLst/>
            <a:rect l="l" t="t" r="r" b="b"/>
            <a:pathLst>
              <a:path w="2014220" h="878205">
                <a:moveTo>
                  <a:pt x="329184" y="219455"/>
                </a:moveTo>
                <a:lnTo>
                  <a:pt x="109727" y="219455"/>
                </a:lnTo>
                <a:lnTo>
                  <a:pt x="126118" y="247594"/>
                </a:lnTo>
                <a:lnTo>
                  <a:pt x="164362" y="302545"/>
                </a:lnTo>
                <a:lnTo>
                  <a:pt x="209642" y="355641"/>
                </a:lnTo>
                <a:lnTo>
                  <a:pt x="261665" y="406780"/>
                </a:lnTo>
                <a:lnTo>
                  <a:pt x="320133" y="455861"/>
                </a:lnTo>
                <a:lnTo>
                  <a:pt x="351692" y="479598"/>
                </a:lnTo>
                <a:lnTo>
                  <a:pt x="384752" y="502781"/>
                </a:lnTo>
                <a:lnTo>
                  <a:pt x="419275" y="525399"/>
                </a:lnTo>
                <a:lnTo>
                  <a:pt x="455225" y="547438"/>
                </a:lnTo>
                <a:lnTo>
                  <a:pt x="492565" y="568886"/>
                </a:lnTo>
                <a:lnTo>
                  <a:pt x="531257" y="589730"/>
                </a:lnTo>
                <a:lnTo>
                  <a:pt x="571266" y="609958"/>
                </a:lnTo>
                <a:lnTo>
                  <a:pt x="612553" y="629555"/>
                </a:lnTo>
                <a:lnTo>
                  <a:pt x="655082" y="648511"/>
                </a:lnTo>
                <a:lnTo>
                  <a:pt x="698816" y="666811"/>
                </a:lnTo>
                <a:lnTo>
                  <a:pt x="743718" y="684444"/>
                </a:lnTo>
                <a:lnTo>
                  <a:pt x="789751" y="701395"/>
                </a:lnTo>
                <a:lnTo>
                  <a:pt x="836879" y="717654"/>
                </a:lnTo>
                <a:lnTo>
                  <a:pt x="885063" y="733206"/>
                </a:lnTo>
                <a:lnTo>
                  <a:pt x="934268" y="748039"/>
                </a:lnTo>
                <a:lnTo>
                  <a:pt x="984455" y="762141"/>
                </a:lnTo>
                <a:lnTo>
                  <a:pt x="1035590" y="775498"/>
                </a:lnTo>
                <a:lnTo>
                  <a:pt x="1087633" y="788098"/>
                </a:lnTo>
                <a:lnTo>
                  <a:pt x="1140549" y="799928"/>
                </a:lnTo>
                <a:lnTo>
                  <a:pt x="1194300" y="810975"/>
                </a:lnTo>
                <a:lnTo>
                  <a:pt x="1248943" y="821243"/>
                </a:lnTo>
                <a:lnTo>
                  <a:pt x="1304161" y="830671"/>
                </a:lnTo>
                <a:lnTo>
                  <a:pt x="1360196" y="839293"/>
                </a:lnTo>
                <a:lnTo>
                  <a:pt x="1416920" y="847082"/>
                </a:lnTo>
                <a:lnTo>
                  <a:pt x="1474293" y="854024"/>
                </a:lnTo>
                <a:lnTo>
                  <a:pt x="1532281" y="860106"/>
                </a:lnTo>
                <a:lnTo>
                  <a:pt x="1590845" y="865317"/>
                </a:lnTo>
                <a:lnTo>
                  <a:pt x="1649949" y="869643"/>
                </a:lnTo>
                <a:lnTo>
                  <a:pt x="1709556" y="873071"/>
                </a:lnTo>
                <a:lnTo>
                  <a:pt x="1769629" y="875588"/>
                </a:lnTo>
                <a:lnTo>
                  <a:pt x="1830130" y="877183"/>
                </a:lnTo>
                <a:lnTo>
                  <a:pt x="1891024" y="877841"/>
                </a:lnTo>
                <a:lnTo>
                  <a:pt x="1952272" y="877551"/>
                </a:lnTo>
                <a:lnTo>
                  <a:pt x="2013839" y="876300"/>
                </a:lnTo>
                <a:lnTo>
                  <a:pt x="1950703" y="874013"/>
                </a:lnTo>
                <a:lnTo>
                  <a:pt x="1888116" y="870734"/>
                </a:lnTo>
                <a:lnTo>
                  <a:pt x="1826116" y="866476"/>
                </a:lnTo>
                <a:lnTo>
                  <a:pt x="1764743" y="861255"/>
                </a:lnTo>
                <a:lnTo>
                  <a:pt x="1704035" y="855087"/>
                </a:lnTo>
                <a:lnTo>
                  <a:pt x="1644031" y="847987"/>
                </a:lnTo>
                <a:lnTo>
                  <a:pt x="1584770" y="839969"/>
                </a:lnTo>
                <a:lnTo>
                  <a:pt x="1526291" y="831050"/>
                </a:lnTo>
                <a:lnTo>
                  <a:pt x="1468549" y="821227"/>
                </a:lnTo>
                <a:lnTo>
                  <a:pt x="1411837" y="810565"/>
                </a:lnTo>
                <a:lnTo>
                  <a:pt x="1355940" y="799031"/>
                </a:lnTo>
                <a:lnTo>
                  <a:pt x="1300981" y="786655"/>
                </a:lnTo>
                <a:lnTo>
                  <a:pt x="1246999" y="773454"/>
                </a:lnTo>
                <a:lnTo>
                  <a:pt x="1194033" y="759441"/>
                </a:lnTo>
                <a:lnTo>
                  <a:pt x="1142123" y="744634"/>
                </a:lnTo>
                <a:lnTo>
                  <a:pt x="1091307" y="729045"/>
                </a:lnTo>
                <a:lnTo>
                  <a:pt x="1041625" y="712692"/>
                </a:lnTo>
                <a:lnTo>
                  <a:pt x="993115" y="695589"/>
                </a:lnTo>
                <a:lnTo>
                  <a:pt x="945816" y="677751"/>
                </a:lnTo>
                <a:lnTo>
                  <a:pt x="899768" y="659193"/>
                </a:lnTo>
                <a:lnTo>
                  <a:pt x="855009" y="639932"/>
                </a:lnTo>
                <a:lnTo>
                  <a:pt x="811578" y="619981"/>
                </a:lnTo>
                <a:lnTo>
                  <a:pt x="769515" y="599356"/>
                </a:lnTo>
                <a:lnTo>
                  <a:pt x="728859" y="578072"/>
                </a:lnTo>
                <a:lnTo>
                  <a:pt x="689647" y="556145"/>
                </a:lnTo>
                <a:lnTo>
                  <a:pt x="651920" y="533590"/>
                </a:lnTo>
                <a:lnTo>
                  <a:pt x="615717" y="510422"/>
                </a:lnTo>
                <a:lnTo>
                  <a:pt x="581076" y="486655"/>
                </a:lnTo>
                <a:lnTo>
                  <a:pt x="548037" y="462307"/>
                </a:lnTo>
                <a:lnTo>
                  <a:pt x="516638" y="437390"/>
                </a:lnTo>
                <a:lnTo>
                  <a:pt x="486918" y="411922"/>
                </a:lnTo>
                <a:lnTo>
                  <a:pt x="458917" y="385916"/>
                </a:lnTo>
                <a:lnTo>
                  <a:pt x="408226" y="332354"/>
                </a:lnTo>
                <a:lnTo>
                  <a:pt x="364878" y="276827"/>
                </a:lnTo>
                <a:lnTo>
                  <a:pt x="346054" y="248364"/>
                </a:lnTo>
                <a:lnTo>
                  <a:pt x="329184" y="219455"/>
                </a:lnTo>
                <a:close/>
              </a:path>
              <a:path w="2014220" h="878205">
                <a:moveTo>
                  <a:pt x="160654" y="0"/>
                </a:moveTo>
                <a:lnTo>
                  <a:pt x="0" y="219455"/>
                </a:lnTo>
                <a:lnTo>
                  <a:pt x="438912" y="219455"/>
                </a:lnTo>
                <a:lnTo>
                  <a:pt x="16065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8735" y="1737360"/>
            <a:ext cx="2072639" cy="878205"/>
          </a:xfrm>
          <a:custGeom>
            <a:avLst/>
            <a:gdLst/>
            <a:ahLst/>
            <a:cxnLst/>
            <a:rect l="l" t="t" r="r" b="b"/>
            <a:pathLst>
              <a:path w="2072640" h="878205">
                <a:moveTo>
                  <a:pt x="2072639" y="0"/>
                </a:moveTo>
                <a:lnTo>
                  <a:pt x="1853184" y="0"/>
                </a:lnTo>
                <a:lnTo>
                  <a:pt x="1852109" y="30175"/>
                </a:lnTo>
                <a:lnTo>
                  <a:pt x="1848908" y="60095"/>
                </a:lnTo>
                <a:lnTo>
                  <a:pt x="1836266" y="119105"/>
                </a:lnTo>
                <a:lnTo>
                  <a:pt x="1815534" y="176897"/>
                </a:lnTo>
                <a:lnTo>
                  <a:pt x="1786987" y="233343"/>
                </a:lnTo>
                <a:lnTo>
                  <a:pt x="1750901" y="288309"/>
                </a:lnTo>
                <a:lnTo>
                  <a:pt x="1707552" y="341667"/>
                </a:lnTo>
                <a:lnTo>
                  <a:pt x="1657217" y="393285"/>
                </a:lnTo>
                <a:lnTo>
                  <a:pt x="1600171" y="443032"/>
                </a:lnTo>
                <a:lnTo>
                  <a:pt x="1569218" y="467163"/>
                </a:lnTo>
                <a:lnTo>
                  <a:pt x="1536691" y="490777"/>
                </a:lnTo>
                <a:lnTo>
                  <a:pt x="1502624" y="513859"/>
                </a:lnTo>
                <a:lnTo>
                  <a:pt x="1467052" y="536390"/>
                </a:lnTo>
                <a:lnTo>
                  <a:pt x="1430009" y="558356"/>
                </a:lnTo>
                <a:lnTo>
                  <a:pt x="1391530" y="579740"/>
                </a:lnTo>
                <a:lnTo>
                  <a:pt x="1351649" y="600526"/>
                </a:lnTo>
                <a:lnTo>
                  <a:pt x="1310401" y="620696"/>
                </a:lnTo>
                <a:lnTo>
                  <a:pt x="1267821" y="640235"/>
                </a:lnTo>
                <a:lnTo>
                  <a:pt x="1223942" y="659127"/>
                </a:lnTo>
                <a:lnTo>
                  <a:pt x="1178800" y="677355"/>
                </a:lnTo>
                <a:lnTo>
                  <a:pt x="1132428" y="694903"/>
                </a:lnTo>
                <a:lnTo>
                  <a:pt x="1084862" y="711754"/>
                </a:lnTo>
                <a:lnTo>
                  <a:pt x="1036136" y="727892"/>
                </a:lnTo>
                <a:lnTo>
                  <a:pt x="986284" y="743301"/>
                </a:lnTo>
                <a:lnTo>
                  <a:pt x="935340" y="757964"/>
                </a:lnTo>
                <a:lnTo>
                  <a:pt x="883340" y="771865"/>
                </a:lnTo>
                <a:lnTo>
                  <a:pt x="830318" y="784988"/>
                </a:lnTo>
                <a:lnTo>
                  <a:pt x="776309" y="797316"/>
                </a:lnTo>
                <a:lnTo>
                  <a:pt x="721346" y="808833"/>
                </a:lnTo>
                <a:lnTo>
                  <a:pt x="665464" y="819522"/>
                </a:lnTo>
                <a:lnTo>
                  <a:pt x="608698" y="829368"/>
                </a:lnTo>
                <a:lnTo>
                  <a:pt x="551083" y="838354"/>
                </a:lnTo>
                <a:lnTo>
                  <a:pt x="492652" y="846463"/>
                </a:lnTo>
                <a:lnTo>
                  <a:pt x="433441" y="853680"/>
                </a:lnTo>
                <a:lnTo>
                  <a:pt x="373483" y="859987"/>
                </a:lnTo>
                <a:lnTo>
                  <a:pt x="312814" y="865369"/>
                </a:lnTo>
                <a:lnTo>
                  <a:pt x="251467" y="869809"/>
                </a:lnTo>
                <a:lnTo>
                  <a:pt x="189478" y="873291"/>
                </a:lnTo>
                <a:lnTo>
                  <a:pt x="126881" y="875798"/>
                </a:lnTo>
                <a:lnTo>
                  <a:pt x="63710" y="877314"/>
                </a:lnTo>
                <a:lnTo>
                  <a:pt x="0" y="877824"/>
                </a:lnTo>
                <a:lnTo>
                  <a:pt x="219455" y="877824"/>
                </a:lnTo>
                <a:lnTo>
                  <a:pt x="283166" y="877314"/>
                </a:lnTo>
                <a:lnTo>
                  <a:pt x="346337" y="875798"/>
                </a:lnTo>
                <a:lnTo>
                  <a:pt x="408934" y="873291"/>
                </a:lnTo>
                <a:lnTo>
                  <a:pt x="470923" y="869809"/>
                </a:lnTo>
                <a:lnTo>
                  <a:pt x="532270" y="865369"/>
                </a:lnTo>
                <a:lnTo>
                  <a:pt x="592939" y="859987"/>
                </a:lnTo>
                <a:lnTo>
                  <a:pt x="652897" y="853680"/>
                </a:lnTo>
                <a:lnTo>
                  <a:pt x="712108" y="846463"/>
                </a:lnTo>
                <a:lnTo>
                  <a:pt x="770539" y="838354"/>
                </a:lnTo>
                <a:lnTo>
                  <a:pt x="828154" y="829368"/>
                </a:lnTo>
                <a:lnTo>
                  <a:pt x="884920" y="819522"/>
                </a:lnTo>
                <a:lnTo>
                  <a:pt x="940802" y="808833"/>
                </a:lnTo>
                <a:lnTo>
                  <a:pt x="995765" y="797316"/>
                </a:lnTo>
                <a:lnTo>
                  <a:pt x="1049774" y="784988"/>
                </a:lnTo>
                <a:lnTo>
                  <a:pt x="1102796" y="771865"/>
                </a:lnTo>
                <a:lnTo>
                  <a:pt x="1154796" y="757964"/>
                </a:lnTo>
                <a:lnTo>
                  <a:pt x="1205740" y="743301"/>
                </a:lnTo>
                <a:lnTo>
                  <a:pt x="1255592" y="727892"/>
                </a:lnTo>
                <a:lnTo>
                  <a:pt x="1304318" y="711754"/>
                </a:lnTo>
                <a:lnTo>
                  <a:pt x="1351884" y="694903"/>
                </a:lnTo>
                <a:lnTo>
                  <a:pt x="1398256" y="677355"/>
                </a:lnTo>
                <a:lnTo>
                  <a:pt x="1443398" y="659127"/>
                </a:lnTo>
                <a:lnTo>
                  <a:pt x="1487277" y="640235"/>
                </a:lnTo>
                <a:lnTo>
                  <a:pt x="1529857" y="620696"/>
                </a:lnTo>
                <a:lnTo>
                  <a:pt x="1571105" y="600526"/>
                </a:lnTo>
                <a:lnTo>
                  <a:pt x="1610986" y="579740"/>
                </a:lnTo>
                <a:lnTo>
                  <a:pt x="1649465" y="558356"/>
                </a:lnTo>
                <a:lnTo>
                  <a:pt x="1686508" y="536390"/>
                </a:lnTo>
                <a:lnTo>
                  <a:pt x="1722080" y="513859"/>
                </a:lnTo>
                <a:lnTo>
                  <a:pt x="1756147" y="490777"/>
                </a:lnTo>
                <a:lnTo>
                  <a:pt x="1788674" y="467163"/>
                </a:lnTo>
                <a:lnTo>
                  <a:pt x="1819627" y="443032"/>
                </a:lnTo>
                <a:lnTo>
                  <a:pt x="1848972" y="418400"/>
                </a:lnTo>
                <a:lnTo>
                  <a:pt x="1902697" y="367702"/>
                </a:lnTo>
                <a:lnTo>
                  <a:pt x="1949573" y="315198"/>
                </a:lnTo>
                <a:lnTo>
                  <a:pt x="1989325" y="261019"/>
                </a:lnTo>
                <a:lnTo>
                  <a:pt x="2021676" y="205297"/>
                </a:lnTo>
                <a:lnTo>
                  <a:pt x="2046350" y="148161"/>
                </a:lnTo>
                <a:lnTo>
                  <a:pt x="2063072" y="89744"/>
                </a:lnTo>
                <a:lnTo>
                  <a:pt x="2071565" y="30175"/>
                </a:lnTo>
                <a:lnTo>
                  <a:pt x="2072639" y="0"/>
                </a:lnTo>
                <a:close/>
              </a:path>
            </a:pathLst>
          </a:custGeom>
          <a:solidFill>
            <a:srgbClr val="00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84625" y="1737360"/>
            <a:ext cx="3977004" cy="878205"/>
          </a:xfrm>
          <a:custGeom>
            <a:avLst/>
            <a:gdLst/>
            <a:ahLst/>
            <a:cxnLst/>
            <a:rect l="l" t="t" r="r" b="b"/>
            <a:pathLst>
              <a:path w="3977004" h="878205">
                <a:moveTo>
                  <a:pt x="2013839" y="876300"/>
                </a:moveTo>
                <a:lnTo>
                  <a:pt x="1950703" y="874013"/>
                </a:lnTo>
                <a:lnTo>
                  <a:pt x="1888116" y="870734"/>
                </a:lnTo>
                <a:lnTo>
                  <a:pt x="1826116" y="866476"/>
                </a:lnTo>
                <a:lnTo>
                  <a:pt x="1764743" y="861255"/>
                </a:lnTo>
                <a:lnTo>
                  <a:pt x="1704035" y="855087"/>
                </a:lnTo>
                <a:lnTo>
                  <a:pt x="1644031" y="847987"/>
                </a:lnTo>
                <a:lnTo>
                  <a:pt x="1584770" y="839969"/>
                </a:lnTo>
                <a:lnTo>
                  <a:pt x="1526291" y="831050"/>
                </a:lnTo>
                <a:lnTo>
                  <a:pt x="1468634" y="821243"/>
                </a:lnTo>
                <a:lnTo>
                  <a:pt x="1411837" y="810565"/>
                </a:lnTo>
                <a:lnTo>
                  <a:pt x="1355940" y="799031"/>
                </a:lnTo>
                <a:lnTo>
                  <a:pt x="1300981" y="786655"/>
                </a:lnTo>
                <a:lnTo>
                  <a:pt x="1246999" y="773454"/>
                </a:lnTo>
                <a:lnTo>
                  <a:pt x="1194033" y="759441"/>
                </a:lnTo>
                <a:lnTo>
                  <a:pt x="1142123" y="744634"/>
                </a:lnTo>
                <a:lnTo>
                  <a:pt x="1091307" y="729045"/>
                </a:lnTo>
                <a:lnTo>
                  <a:pt x="1041625" y="712692"/>
                </a:lnTo>
                <a:lnTo>
                  <a:pt x="993115" y="695589"/>
                </a:lnTo>
                <a:lnTo>
                  <a:pt x="945816" y="677751"/>
                </a:lnTo>
                <a:lnTo>
                  <a:pt x="899768" y="659193"/>
                </a:lnTo>
                <a:lnTo>
                  <a:pt x="855009" y="639932"/>
                </a:lnTo>
                <a:lnTo>
                  <a:pt x="811578" y="619981"/>
                </a:lnTo>
                <a:lnTo>
                  <a:pt x="769515" y="599356"/>
                </a:lnTo>
                <a:lnTo>
                  <a:pt x="728859" y="578072"/>
                </a:lnTo>
                <a:lnTo>
                  <a:pt x="689647" y="556145"/>
                </a:lnTo>
                <a:lnTo>
                  <a:pt x="651920" y="533590"/>
                </a:lnTo>
                <a:lnTo>
                  <a:pt x="615717" y="510422"/>
                </a:lnTo>
                <a:lnTo>
                  <a:pt x="581076" y="486655"/>
                </a:lnTo>
                <a:lnTo>
                  <a:pt x="548037" y="462307"/>
                </a:lnTo>
                <a:lnTo>
                  <a:pt x="516638" y="437390"/>
                </a:lnTo>
                <a:lnTo>
                  <a:pt x="486918" y="411922"/>
                </a:lnTo>
                <a:lnTo>
                  <a:pt x="458917" y="385916"/>
                </a:lnTo>
                <a:lnTo>
                  <a:pt x="408226" y="332354"/>
                </a:lnTo>
                <a:lnTo>
                  <a:pt x="364878" y="276827"/>
                </a:lnTo>
                <a:lnTo>
                  <a:pt x="329184" y="219455"/>
                </a:lnTo>
                <a:lnTo>
                  <a:pt x="438912" y="219455"/>
                </a:lnTo>
                <a:lnTo>
                  <a:pt x="160654" y="0"/>
                </a:lnTo>
                <a:lnTo>
                  <a:pt x="0" y="219455"/>
                </a:lnTo>
                <a:lnTo>
                  <a:pt x="109727" y="219455"/>
                </a:lnTo>
                <a:lnTo>
                  <a:pt x="126124" y="247606"/>
                </a:lnTo>
                <a:lnTo>
                  <a:pt x="164411" y="302602"/>
                </a:lnTo>
                <a:lnTo>
                  <a:pt x="209780" y="355770"/>
                </a:lnTo>
                <a:lnTo>
                  <a:pt x="261937" y="407001"/>
                </a:lnTo>
                <a:lnTo>
                  <a:pt x="320590" y="456189"/>
                </a:lnTo>
                <a:lnTo>
                  <a:pt x="352262" y="479983"/>
                </a:lnTo>
                <a:lnTo>
                  <a:pt x="385448" y="503226"/>
                </a:lnTo>
                <a:lnTo>
                  <a:pt x="420112" y="525905"/>
                </a:lnTo>
                <a:lnTo>
                  <a:pt x="456218" y="548006"/>
                </a:lnTo>
                <a:lnTo>
                  <a:pt x="493728" y="569515"/>
                </a:lnTo>
                <a:lnTo>
                  <a:pt x="532607" y="590420"/>
                </a:lnTo>
                <a:lnTo>
                  <a:pt x="572818" y="610707"/>
                </a:lnTo>
                <a:lnTo>
                  <a:pt x="614324" y="630363"/>
                </a:lnTo>
                <a:lnTo>
                  <a:pt x="657090" y="649373"/>
                </a:lnTo>
                <a:lnTo>
                  <a:pt x="701077" y="667726"/>
                </a:lnTo>
                <a:lnTo>
                  <a:pt x="746250" y="685407"/>
                </a:lnTo>
                <a:lnTo>
                  <a:pt x="792573" y="702402"/>
                </a:lnTo>
                <a:lnTo>
                  <a:pt x="840008" y="718700"/>
                </a:lnTo>
                <a:lnTo>
                  <a:pt x="888520" y="734285"/>
                </a:lnTo>
                <a:lnTo>
                  <a:pt x="938071" y="749145"/>
                </a:lnTo>
                <a:lnTo>
                  <a:pt x="988625" y="763267"/>
                </a:lnTo>
                <a:lnTo>
                  <a:pt x="1040146" y="776637"/>
                </a:lnTo>
                <a:lnTo>
                  <a:pt x="1092597" y="789241"/>
                </a:lnTo>
                <a:lnTo>
                  <a:pt x="1145941" y="801066"/>
                </a:lnTo>
                <a:lnTo>
                  <a:pt x="1200142" y="812099"/>
                </a:lnTo>
                <a:lnTo>
                  <a:pt x="1255164" y="822327"/>
                </a:lnTo>
                <a:lnTo>
                  <a:pt x="1310970" y="831735"/>
                </a:lnTo>
                <a:lnTo>
                  <a:pt x="1367524" y="840311"/>
                </a:lnTo>
                <a:lnTo>
                  <a:pt x="1424788" y="848041"/>
                </a:lnTo>
                <a:lnTo>
                  <a:pt x="1482726" y="854912"/>
                </a:lnTo>
                <a:lnTo>
                  <a:pt x="1541303" y="860910"/>
                </a:lnTo>
                <a:lnTo>
                  <a:pt x="1600481" y="866022"/>
                </a:lnTo>
                <a:lnTo>
                  <a:pt x="1660223" y="870235"/>
                </a:lnTo>
                <a:lnTo>
                  <a:pt x="1720494" y="873535"/>
                </a:lnTo>
                <a:lnTo>
                  <a:pt x="1781256" y="875908"/>
                </a:lnTo>
                <a:lnTo>
                  <a:pt x="1842474" y="877343"/>
                </a:lnTo>
                <a:lnTo>
                  <a:pt x="1904111" y="877824"/>
                </a:lnTo>
                <a:lnTo>
                  <a:pt x="2123566" y="877824"/>
                </a:lnTo>
                <a:lnTo>
                  <a:pt x="2187277" y="877314"/>
                </a:lnTo>
                <a:lnTo>
                  <a:pt x="2250448" y="875798"/>
                </a:lnTo>
                <a:lnTo>
                  <a:pt x="2313045" y="873291"/>
                </a:lnTo>
                <a:lnTo>
                  <a:pt x="2375034" y="869809"/>
                </a:lnTo>
                <a:lnTo>
                  <a:pt x="2436381" y="865369"/>
                </a:lnTo>
                <a:lnTo>
                  <a:pt x="2497050" y="859987"/>
                </a:lnTo>
                <a:lnTo>
                  <a:pt x="2557008" y="853680"/>
                </a:lnTo>
                <a:lnTo>
                  <a:pt x="2616219" y="846463"/>
                </a:lnTo>
                <a:lnTo>
                  <a:pt x="2674650" y="838354"/>
                </a:lnTo>
                <a:lnTo>
                  <a:pt x="2732265" y="829368"/>
                </a:lnTo>
                <a:lnTo>
                  <a:pt x="2789031" y="819522"/>
                </a:lnTo>
                <a:lnTo>
                  <a:pt x="2844913" y="808833"/>
                </a:lnTo>
                <a:lnTo>
                  <a:pt x="2899876" y="797316"/>
                </a:lnTo>
                <a:lnTo>
                  <a:pt x="2953885" y="784988"/>
                </a:lnTo>
                <a:lnTo>
                  <a:pt x="3006907" y="771865"/>
                </a:lnTo>
                <a:lnTo>
                  <a:pt x="3058907" y="757964"/>
                </a:lnTo>
                <a:lnTo>
                  <a:pt x="3109851" y="743301"/>
                </a:lnTo>
                <a:lnTo>
                  <a:pt x="3159703" y="727892"/>
                </a:lnTo>
                <a:lnTo>
                  <a:pt x="3208429" y="711754"/>
                </a:lnTo>
                <a:lnTo>
                  <a:pt x="3255995" y="694903"/>
                </a:lnTo>
                <a:lnTo>
                  <a:pt x="3302367" y="677355"/>
                </a:lnTo>
                <a:lnTo>
                  <a:pt x="3347509" y="659127"/>
                </a:lnTo>
                <a:lnTo>
                  <a:pt x="3391388" y="640235"/>
                </a:lnTo>
                <a:lnTo>
                  <a:pt x="3433968" y="620696"/>
                </a:lnTo>
                <a:lnTo>
                  <a:pt x="3475216" y="600526"/>
                </a:lnTo>
                <a:lnTo>
                  <a:pt x="3515097" y="579740"/>
                </a:lnTo>
                <a:lnTo>
                  <a:pt x="3553576" y="558356"/>
                </a:lnTo>
                <a:lnTo>
                  <a:pt x="3590619" y="536390"/>
                </a:lnTo>
                <a:lnTo>
                  <a:pt x="3626191" y="513859"/>
                </a:lnTo>
                <a:lnTo>
                  <a:pt x="3660258" y="490777"/>
                </a:lnTo>
                <a:lnTo>
                  <a:pt x="3692785" y="467163"/>
                </a:lnTo>
                <a:lnTo>
                  <a:pt x="3723738" y="443032"/>
                </a:lnTo>
                <a:lnTo>
                  <a:pt x="3753083" y="418400"/>
                </a:lnTo>
                <a:lnTo>
                  <a:pt x="3806808" y="367702"/>
                </a:lnTo>
                <a:lnTo>
                  <a:pt x="3853684" y="315198"/>
                </a:lnTo>
                <a:lnTo>
                  <a:pt x="3893436" y="261019"/>
                </a:lnTo>
                <a:lnTo>
                  <a:pt x="3925787" y="205297"/>
                </a:lnTo>
                <a:lnTo>
                  <a:pt x="3950461" y="148161"/>
                </a:lnTo>
                <a:lnTo>
                  <a:pt x="3967183" y="89744"/>
                </a:lnTo>
                <a:lnTo>
                  <a:pt x="3975676" y="30175"/>
                </a:lnTo>
                <a:lnTo>
                  <a:pt x="3976751" y="0"/>
                </a:lnTo>
                <a:lnTo>
                  <a:pt x="3757295" y="0"/>
                </a:lnTo>
                <a:lnTo>
                  <a:pt x="3756220" y="30175"/>
                </a:lnTo>
                <a:lnTo>
                  <a:pt x="3753019" y="60095"/>
                </a:lnTo>
                <a:lnTo>
                  <a:pt x="3740377" y="119105"/>
                </a:lnTo>
                <a:lnTo>
                  <a:pt x="3719645" y="176897"/>
                </a:lnTo>
                <a:lnTo>
                  <a:pt x="3691098" y="233343"/>
                </a:lnTo>
                <a:lnTo>
                  <a:pt x="3655012" y="288309"/>
                </a:lnTo>
                <a:lnTo>
                  <a:pt x="3611663" y="341667"/>
                </a:lnTo>
                <a:lnTo>
                  <a:pt x="3561328" y="393285"/>
                </a:lnTo>
                <a:lnTo>
                  <a:pt x="3504282" y="443032"/>
                </a:lnTo>
                <a:lnTo>
                  <a:pt x="3473329" y="467163"/>
                </a:lnTo>
                <a:lnTo>
                  <a:pt x="3440802" y="490777"/>
                </a:lnTo>
                <a:lnTo>
                  <a:pt x="3406735" y="513859"/>
                </a:lnTo>
                <a:lnTo>
                  <a:pt x="3371163" y="536390"/>
                </a:lnTo>
                <a:lnTo>
                  <a:pt x="3334120" y="558356"/>
                </a:lnTo>
                <a:lnTo>
                  <a:pt x="3295641" y="579740"/>
                </a:lnTo>
                <a:lnTo>
                  <a:pt x="3255760" y="600526"/>
                </a:lnTo>
                <a:lnTo>
                  <a:pt x="3214512" y="620696"/>
                </a:lnTo>
                <a:lnTo>
                  <a:pt x="3171932" y="640235"/>
                </a:lnTo>
                <a:lnTo>
                  <a:pt x="3128053" y="659127"/>
                </a:lnTo>
                <a:lnTo>
                  <a:pt x="3082911" y="677355"/>
                </a:lnTo>
                <a:lnTo>
                  <a:pt x="3036539" y="694903"/>
                </a:lnTo>
                <a:lnTo>
                  <a:pt x="2988973" y="711754"/>
                </a:lnTo>
                <a:lnTo>
                  <a:pt x="2940247" y="727892"/>
                </a:lnTo>
                <a:lnTo>
                  <a:pt x="2890395" y="743301"/>
                </a:lnTo>
                <a:lnTo>
                  <a:pt x="2839451" y="757964"/>
                </a:lnTo>
                <a:lnTo>
                  <a:pt x="2787451" y="771865"/>
                </a:lnTo>
                <a:lnTo>
                  <a:pt x="2734429" y="784988"/>
                </a:lnTo>
                <a:lnTo>
                  <a:pt x="2680420" y="797316"/>
                </a:lnTo>
                <a:lnTo>
                  <a:pt x="2625457" y="808833"/>
                </a:lnTo>
                <a:lnTo>
                  <a:pt x="2569575" y="819522"/>
                </a:lnTo>
                <a:lnTo>
                  <a:pt x="2512809" y="829368"/>
                </a:lnTo>
                <a:lnTo>
                  <a:pt x="2455194" y="838354"/>
                </a:lnTo>
                <a:lnTo>
                  <a:pt x="2396763" y="846463"/>
                </a:lnTo>
                <a:lnTo>
                  <a:pt x="2337552" y="853680"/>
                </a:lnTo>
                <a:lnTo>
                  <a:pt x="2277594" y="859987"/>
                </a:lnTo>
                <a:lnTo>
                  <a:pt x="2216925" y="865369"/>
                </a:lnTo>
                <a:lnTo>
                  <a:pt x="2155578" y="869809"/>
                </a:lnTo>
                <a:lnTo>
                  <a:pt x="2093589" y="873291"/>
                </a:lnTo>
                <a:lnTo>
                  <a:pt x="2030992" y="875798"/>
                </a:lnTo>
                <a:lnTo>
                  <a:pt x="1967821" y="877314"/>
                </a:lnTo>
                <a:lnTo>
                  <a:pt x="1904111" y="877824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02708" y="2834131"/>
            <a:ext cx="6759068" cy="2874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>
                <a:cs typeface="B Titr" panose="00000700000000000000" pitchFamily="2" charset="-78"/>
              </a:rPr>
              <a:t>به عقیده جامعه شناسان علت نابرابری های </a:t>
            </a:r>
            <a:r>
              <a:rPr lang="fa-IR" sz="2400">
                <a:cs typeface="B Titr" panose="00000700000000000000" pitchFamily="2" charset="-78"/>
              </a:rPr>
              <a:t>اجتماعی </a:t>
            </a:r>
            <a:r>
              <a:rPr lang="fa-IR" sz="2400" smtClean="0">
                <a:cs typeface="B Titr" panose="00000700000000000000" pitchFamily="2" charset="-78"/>
              </a:rPr>
              <a:t>این است </a:t>
            </a:r>
            <a:r>
              <a:rPr lang="fa-IR" sz="2400">
                <a:cs typeface="B Titr" panose="00000700000000000000" pitchFamily="2" charset="-78"/>
              </a:rPr>
              <a:t>که مزایای اجتماعی یعنی ثروت ، قدرت ، و </a:t>
            </a:r>
            <a:r>
              <a:rPr lang="fa-IR" sz="2400">
                <a:cs typeface="B Titr" panose="00000700000000000000" pitchFamily="2" charset="-78"/>
              </a:rPr>
              <a:t>دانش </a:t>
            </a:r>
            <a:r>
              <a:rPr lang="fa-IR" sz="2400" smtClean="0">
                <a:cs typeface="B Titr" panose="00000700000000000000" pitchFamily="2" charset="-78"/>
              </a:rPr>
              <a:t>، به </a:t>
            </a:r>
            <a:r>
              <a:rPr lang="fa-IR" sz="2400">
                <a:cs typeface="B Titr" panose="00000700000000000000" pitchFamily="2" charset="-78"/>
              </a:rPr>
              <a:t>صورت </a:t>
            </a:r>
            <a:r>
              <a:rPr lang="fa-IR" sz="2400">
                <a:solidFill>
                  <a:srgbClr val="FF0000"/>
                </a:solidFill>
                <a:cs typeface="B Titr" panose="00000700000000000000" pitchFamily="2" charset="-78"/>
              </a:rPr>
              <a:t>نابرابر</a:t>
            </a:r>
            <a:r>
              <a:rPr lang="fa-IR" sz="2400">
                <a:cs typeface="B Titr" panose="00000700000000000000" pitchFamily="2" charset="-78"/>
              </a:rPr>
              <a:t> میان افراد توزیع شده اند از </a:t>
            </a:r>
            <a:r>
              <a:rPr lang="fa-IR" sz="2400">
                <a:cs typeface="B Titr" panose="00000700000000000000" pitchFamily="2" charset="-78"/>
              </a:rPr>
              <a:t>این </a:t>
            </a:r>
            <a:r>
              <a:rPr lang="fa-IR" sz="2400" smtClean="0">
                <a:cs typeface="B Titr" panose="00000700000000000000" pitchFamily="2" charset="-78"/>
              </a:rPr>
              <a:t>رو برخی </a:t>
            </a:r>
            <a:r>
              <a:rPr lang="fa-IR" sz="2400">
                <a:cs typeface="B Titr" panose="00000700000000000000" pitchFamily="2" charset="-78"/>
              </a:rPr>
              <a:t>در بالای سلسله مراتب اجتماعی قرار می </a:t>
            </a:r>
            <a:r>
              <a:rPr lang="fa-IR" sz="2400">
                <a:cs typeface="B Titr" panose="00000700000000000000" pitchFamily="2" charset="-78"/>
              </a:rPr>
              <a:t>گیرند </a:t>
            </a:r>
            <a:r>
              <a:rPr lang="fa-IR" sz="2400" smtClean="0">
                <a:cs typeface="B Titr" panose="00000700000000000000" pitchFamily="2" charset="-78"/>
              </a:rPr>
              <a:t>و برخی </a:t>
            </a:r>
            <a:r>
              <a:rPr lang="fa-IR" sz="2400">
                <a:cs typeface="B Titr" panose="00000700000000000000" pitchFamily="2" charset="-78"/>
              </a:rPr>
              <a:t>در پایین آن .</a:t>
            </a:r>
            <a:endParaRPr sz="2400">
              <a:latin typeface="Arial"/>
              <a:cs typeface="B Titr" panose="00000700000000000000" pitchFamily="2" charset="-78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6636" y="5922267"/>
            <a:ext cx="4335018" cy="935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1876" y="2833116"/>
            <a:ext cx="4306824" cy="3099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91188" y="2590800"/>
            <a:ext cx="97466" cy="3413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42242" y="2615945"/>
            <a:ext cx="0" cy="3317240"/>
          </a:xfrm>
          <a:custGeom>
            <a:avLst/>
            <a:gdLst/>
            <a:ahLst/>
            <a:cxnLst/>
            <a:rect l="l" t="t" r="r" b="b"/>
            <a:pathLst>
              <a:path h="3317240">
                <a:moveTo>
                  <a:pt x="0" y="0"/>
                </a:moveTo>
                <a:lnTo>
                  <a:pt x="0" y="3317214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85888" y="2590742"/>
            <a:ext cx="4687824" cy="97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36942" y="2615945"/>
            <a:ext cx="4590415" cy="0"/>
          </a:xfrm>
          <a:custGeom>
            <a:avLst/>
            <a:gdLst/>
            <a:ahLst/>
            <a:cxnLst/>
            <a:rect l="l" t="t" r="r" b="b"/>
            <a:pathLst>
              <a:path w="4590415">
                <a:moveTo>
                  <a:pt x="0" y="0"/>
                </a:moveTo>
                <a:lnTo>
                  <a:pt x="4590414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97868" y="2590800"/>
            <a:ext cx="97466" cy="2090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948921" y="2615945"/>
            <a:ext cx="0" cy="1993900"/>
          </a:xfrm>
          <a:custGeom>
            <a:avLst/>
            <a:gdLst/>
            <a:ahLst/>
            <a:cxnLst/>
            <a:rect l="l" t="t" r="r" b="b"/>
            <a:pathLst>
              <a:path h="1993900">
                <a:moveTo>
                  <a:pt x="0" y="0"/>
                </a:moveTo>
                <a:lnTo>
                  <a:pt x="0" y="1993772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55023" y="2682182"/>
            <a:ext cx="3218687" cy="97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06078" y="2707385"/>
            <a:ext cx="3122295" cy="0"/>
          </a:xfrm>
          <a:custGeom>
            <a:avLst/>
            <a:gdLst/>
            <a:ahLst/>
            <a:cxnLst/>
            <a:rect l="l" t="t" r="r" b="b"/>
            <a:pathLst>
              <a:path w="3122295">
                <a:moveTo>
                  <a:pt x="0" y="0"/>
                </a:moveTo>
                <a:lnTo>
                  <a:pt x="3121914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1600200" y="1076980"/>
            <a:ext cx="10397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smtClean="0">
                <a:solidFill>
                  <a:srgbClr val="C00000"/>
                </a:solidFill>
                <a:cs typeface="B Titr" panose="00000700000000000000" pitchFamily="2" charset="-78"/>
              </a:rPr>
              <a:t>جامعه شناسان در مطالعه </a:t>
            </a:r>
            <a:r>
              <a:rPr lang="fa-IR" sz="2800" smtClean="0">
                <a:solidFill>
                  <a:srgbClr val="3333FF"/>
                </a:solidFill>
                <a:cs typeface="B Titr" panose="00000700000000000000" pitchFamily="2" charset="-78"/>
              </a:rPr>
              <a:t>نابرابری های اجتماعی </a:t>
            </a:r>
            <a:r>
              <a:rPr lang="fa-IR" sz="2800" smtClean="0">
                <a:solidFill>
                  <a:srgbClr val="C00000"/>
                </a:solidFill>
                <a:cs typeface="B Titr" panose="00000700000000000000" pitchFamily="2" charset="-78"/>
              </a:rPr>
              <a:t>به </a:t>
            </a:r>
            <a:r>
              <a:rPr lang="fa-IR" sz="2800" smtClean="0">
                <a:cs typeface="B Titr" panose="00000700000000000000" pitchFamily="2" charset="-78"/>
              </a:rPr>
              <a:t>قشربندی اجتماعی </a:t>
            </a:r>
            <a:r>
              <a:rPr lang="fa-IR" sz="2800" smtClean="0">
                <a:solidFill>
                  <a:srgbClr val="C00000"/>
                </a:solidFill>
                <a:cs typeface="B Titr" panose="00000700000000000000" pitchFamily="2" charset="-78"/>
              </a:rPr>
              <a:t>توجه دارند</a:t>
            </a:r>
            <a:endParaRPr lang="fa-IR" sz="28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377428" y="2747772"/>
            <a:ext cx="3721735" cy="864980"/>
          </a:xfrm>
          <a:prstGeom prst="rect">
            <a:avLst/>
          </a:prstGeom>
          <a:solidFill>
            <a:srgbClr val="CC99FF"/>
          </a:solidFill>
          <a:ln w="15240">
            <a:solidFill>
              <a:srgbClr val="000000"/>
            </a:solidFill>
          </a:ln>
        </p:spPr>
        <p:txBody>
          <a:bodyPr vert="horz" wrap="square" lIns="0" tIns="247015" rIns="0" bIns="0" rtlCol="0">
            <a:spAutoFit/>
          </a:bodyPr>
          <a:lstStyle/>
          <a:p>
            <a:pPr marL="758825">
              <a:lnSpc>
                <a:spcPct val="100000"/>
              </a:lnSpc>
              <a:spcBef>
                <a:spcPts val="1945"/>
              </a:spcBef>
            </a:pP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7491" y="2752344"/>
            <a:ext cx="3985260" cy="874598"/>
          </a:xfrm>
          <a:prstGeom prst="rect">
            <a:avLst/>
          </a:prstGeom>
          <a:solidFill>
            <a:srgbClr val="FFFF00"/>
          </a:solidFill>
          <a:ln w="15240">
            <a:solidFill>
              <a:srgbClr val="000000"/>
            </a:solidFill>
          </a:ln>
        </p:spPr>
        <p:txBody>
          <a:bodyPr vert="horz" wrap="square" lIns="0" tIns="256540" rIns="0" bIns="0" rtlCol="0">
            <a:spAutoFit/>
          </a:bodyPr>
          <a:lstStyle/>
          <a:p>
            <a:pPr marL="617220">
              <a:lnSpc>
                <a:spcPct val="100000"/>
              </a:lnSpc>
              <a:spcBef>
                <a:spcPts val="2020"/>
              </a:spcBef>
            </a:pP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079" y="2747772"/>
            <a:ext cx="3985260" cy="1136786"/>
          </a:xfrm>
          <a:prstGeom prst="rect">
            <a:avLst/>
          </a:prstGeom>
          <a:solidFill>
            <a:srgbClr val="99FF66"/>
          </a:solidFill>
          <a:ln w="1524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292735" marR="188595" indent="363855">
              <a:lnSpc>
                <a:spcPts val="4510"/>
              </a:lnSpc>
              <a:spcBef>
                <a:spcPts val="70"/>
              </a:spcBef>
            </a:pPr>
            <a:endParaRPr lang="fa-IR" sz="3600" smtClean="0">
              <a:latin typeface="Arial"/>
              <a:cs typeface="Arial"/>
            </a:endParaRPr>
          </a:p>
          <a:p>
            <a:pPr marL="292735" marR="188595" indent="363855">
              <a:lnSpc>
                <a:spcPts val="4510"/>
              </a:lnSpc>
              <a:spcBef>
                <a:spcPts val="70"/>
              </a:spcBef>
            </a:pP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9079" y="1400555"/>
            <a:ext cx="3985260" cy="1348740"/>
          </a:xfrm>
          <a:custGeom>
            <a:avLst/>
            <a:gdLst/>
            <a:ahLst/>
            <a:cxnLst/>
            <a:rect l="l" t="t" r="r" b="b"/>
            <a:pathLst>
              <a:path w="3985260" h="1348739">
                <a:moveTo>
                  <a:pt x="1992630" y="0"/>
                </a:moveTo>
                <a:lnTo>
                  <a:pt x="0" y="1348740"/>
                </a:lnTo>
                <a:lnTo>
                  <a:pt x="3985260" y="1348740"/>
                </a:lnTo>
                <a:lnTo>
                  <a:pt x="199263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079" y="1400555"/>
            <a:ext cx="3985260" cy="1348740"/>
          </a:xfrm>
          <a:custGeom>
            <a:avLst/>
            <a:gdLst/>
            <a:ahLst/>
            <a:cxnLst/>
            <a:rect l="l" t="t" r="r" b="b"/>
            <a:pathLst>
              <a:path w="3985260" h="1348739">
                <a:moveTo>
                  <a:pt x="0" y="1348740"/>
                </a:moveTo>
                <a:lnTo>
                  <a:pt x="1992630" y="0"/>
                </a:lnTo>
                <a:lnTo>
                  <a:pt x="3985260" y="1348740"/>
                </a:lnTo>
                <a:lnTo>
                  <a:pt x="0" y="134874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00354" y="4824984"/>
            <a:ext cx="10044425" cy="1292662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>
                <a:cs typeface="B Titr" panose="00000700000000000000" pitchFamily="2" charset="-78"/>
              </a:rPr>
              <a:t>تفاوت های اسمی و نابرابری های طبیعی در صورتی که به نابرابری های اجتماعی</a:t>
            </a:r>
          </a:p>
          <a:p>
            <a:pPr algn="ctr">
              <a:lnSpc>
                <a:spcPct val="150000"/>
              </a:lnSpc>
            </a:pPr>
            <a:r>
              <a:rPr lang="fa-IR" sz="2800">
                <a:cs typeface="B Titr" panose="00000700000000000000" pitchFamily="2" charset="-78"/>
              </a:rPr>
              <a:t>منجر شوند مورد توجه </a:t>
            </a:r>
            <a:r>
              <a:rPr lang="fa-IR" sz="2800">
                <a:solidFill>
                  <a:srgbClr val="FF0000"/>
                </a:solidFill>
                <a:cs typeface="B Titr" panose="00000700000000000000" pitchFamily="2" charset="-78"/>
              </a:rPr>
              <a:t>جامعه شناسان </a:t>
            </a:r>
            <a:r>
              <a:rPr lang="fa-IR" sz="2800">
                <a:cs typeface="B Titr" panose="00000700000000000000" pitchFamily="2" charset="-78"/>
              </a:rPr>
              <a:t>قرار می گیرند .</a:t>
            </a:r>
            <a:endParaRPr sz="2800">
              <a:latin typeface="Arial"/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60960" y="758778"/>
            <a:ext cx="5283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3333FF"/>
                </a:solidFill>
                <a:cs typeface="B Titr" panose="00000700000000000000" pitchFamily="2" charset="-78"/>
              </a:rPr>
              <a:t>سه رویکرد به نابرابری اجتماعی</a:t>
            </a:r>
            <a:endParaRPr lang="fa-IR" sz="3600">
              <a:solidFill>
                <a:srgbClr val="3333FF"/>
              </a:solidFill>
              <a:cs typeface="B Titr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20200" y="2895600"/>
            <a:ext cx="1891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smtClean="0">
                <a:latin typeface="B Zar,Bold"/>
                <a:cs typeface="B Titr" panose="00000700000000000000" pitchFamily="2" charset="-78"/>
              </a:rPr>
              <a:t>مدل </a:t>
            </a:r>
            <a:r>
              <a:rPr lang="fa-IR" sz="2800" b="1">
                <a:latin typeface="B Zar,Bold"/>
                <a:cs typeface="B Titr" panose="00000700000000000000" pitchFamily="2" charset="-78"/>
              </a:rPr>
              <a:t>لیبرالی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1600" y="2957578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smtClean="0">
                <a:latin typeface="B Zar,Bold"/>
                <a:cs typeface="B Titr" panose="00000700000000000000" pitchFamily="2" charset="-78"/>
              </a:rPr>
              <a:t>مدل </a:t>
            </a:r>
            <a:r>
              <a:rPr lang="fa-IR" sz="2800" b="1">
                <a:latin typeface="B Zar,Bold"/>
                <a:cs typeface="B Titr" panose="00000700000000000000" pitchFamily="2" charset="-78"/>
              </a:rPr>
              <a:t>کمونیستی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9799" y="2833032"/>
            <a:ext cx="28392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smtClean="0">
                <a:latin typeface="B Zar,Bold"/>
                <a:cs typeface="B Titr" panose="00000700000000000000" pitchFamily="2" charset="-78"/>
              </a:rPr>
              <a:t>( حوزه نابرابری )</a:t>
            </a:r>
          </a:p>
          <a:p>
            <a:pPr algn="ctr"/>
            <a:r>
              <a:rPr lang="fa-IR" sz="2800" b="1" smtClean="0">
                <a:latin typeface="B Zar,Bold"/>
                <a:cs typeface="B Titr" panose="00000700000000000000" pitchFamily="2" charset="-78"/>
              </a:rPr>
              <a:t>مدل </a:t>
            </a:r>
            <a:r>
              <a:rPr lang="fa-IR" sz="2800" b="1">
                <a:latin typeface="B Zar,Bold"/>
                <a:cs typeface="B Titr" panose="00000700000000000000" pitchFamily="2" charset="-78"/>
              </a:rPr>
              <a:t>عدالت اجتماعی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00354" y="2107679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>
                <a:latin typeface="B Zar,Bold"/>
                <a:cs typeface="B Titr" panose="00000700000000000000" pitchFamily="2" charset="-78"/>
              </a:rPr>
              <a:t>حوزه رقابت</a:t>
            </a:r>
            <a:endParaRPr lang="fa-IR" sz="2800"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195827" y="533400"/>
            <a:ext cx="3538854" cy="437896"/>
          </a:xfrm>
          <a:custGeom>
            <a:avLst/>
            <a:gdLst/>
            <a:ahLst/>
            <a:cxnLst/>
            <a:rect l="l" t="t" r="r" b="b"/>
            <a:pathLst>
              <a:path w="3538854" h="462280">
                <a:moveTo>
                  <a:pt x="0" y="461772"/>
                </a:moveTo>
                <a:lnTo>
                  <a:pt x="3538728" y="461772"/>
                </a:lnTo>
                <a:lnTo>
                  <a:pt x="3538728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algn="ctr"/>
            <a:r>
              <a:rPr lang="fa-IR" sz="2400">
                <a:cs typeface="B Titr" panose="00000700000000000000" pitchFamily="2" charset="-78"/>
              </a:rPr>
              <a:t>طرفداران قشر بندی اجتماعی</a:t>
            </a:r>
            <a:endParaRPr sz="2400">
              <a:cs typeface="B Titr" panose="00000700000000000000" pitchFamily="2" charset="-7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358371" y="1424939"/>
            <a:ext cx="597535" cy="3195955"/>
          </a:xfrm>
          <a:custGeom>
            <a:avLst/>
            <a:gdLst/>
            <a:ahLst/>
            <a:cxnLst/>
            <a:rect l="l" t="t" r="r" b="b"/>
            <a:pathLst>
              <a:path w="597534" h="3195954">
                <a:moveTo>
                  <a:pt x="0" y="0"/>
                </a:moveTo>
                <a:lnTo>
                  <a:pt x="79408" y="1773"/>
                </a:lnTo>
                <a:lnTo>
                  <a:pt x="150763" y="6782"/>
                </a:lnTo>
                <a:lnTo>
                  <a:pt x="211216" y="14557"/>
                </a:lnTo>
                <a:lnTo>
                  <a:pt x="257922" y="24628"/>
                </a:lnTo>
                <a:lnTo>
                  <a:pt x="298703" y="49784"/>
                </a:lnTo>
                <a:lnTo>
                  <a:pt x="298703" y="1548130"/>
                </a:lnTo>
                <a:lnTo>
                  <a:pt x="309373" y="1561342"/>
                </a:lnTo>
                <a:lnTo>
                  <a:pt x="386191" y="1583308"/>
                </a:lnTo>
                <a:lnTo>
                  <a:pt x="446644" y="1591103"/>
                </a:lnTo>
                <a:lnTo>
                  <a:pt x="517999" y="1596131"/>
                </a:lnTo>
                <a:lnTo>
                  <a:pt x="597407" y="1597914"/>
                </a:lnTo>
                <a:lnTo>
                  <a:pt x="517999" y="1599687"/>
                </a:lnTo>
                <a:lnTo>
                  <a:pt x="446644" y="1604696"/>
                </a:lnTo>
                <a:lnTo>
                  <a:pt x="386191" y="1612471"/>
                </a:lnTo>
                <a:lnTo>
                  <a:pt x="339485" y="1622542"/>
                </a:lnTo>
                <a:lnTo>
                  <a:pt x="298703" y="1647698"/>
                </a:lnTo>
                <a:lnTo>
                  <a:pt x="298703" y="3146044"/>
                </a:lnTo>
                <a:lnTo>
                  <a:pt x="288034" y="3159256"/>
                </a:lnTo>
                <a:lnTo>
                  <a:pt x="257922" y="3171142"/>
                </a:lnTo>
                <a:lnTo>
                  <a:pt x="211216" y="3181223"/>
                </a:lnTo>
                <a:lnTo>
                  <a:pt x="150763" y="3189017"/>
                </a:lnTo>
                <a:lnTo>
                  <a:pt x="79408" y="3194045"/>
                </a:lnTo>
                <a:lnTo>
                  <a:pt x="0" y="3195828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2208" y="5548884"/>
            <a:ext cx="9063355" cy="584200"/>
          </a:xfrm>
          <a:custGeom>
            <a:avLst/>
            <a:gdLst/>
            <a:ahLst/>
            <a:cxnLst/>
            <a:rect l="l" t="t" r="r" b="b"/>
            <a:pathLst>
              <a:path w="9063355" h="584200">
                <a:moveTo>
                  <a:pt x="0" y="583691"/>
                </a:moveTo>
                <a:lnTo>
                  <a:pt x="9063228" y="583691"/>
                </a:lnTo>
                <a:lnTo>
                  <a:pt x="9063228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>
            <a:pPr algn="ctr"/>
            <a:r>
              <a:rPr lang="fa-IR" sz="3200" b="1">
                <a:cs typeface="B Titr" panose="00000700000000000000" pitchFamily="2" charset="-78"/>
              </a:rPr>
              <a:t>شدید ترین شکل قشر بندی اجتماعی = نظام برده داری</a:t>
            </a:r>
            <a:endParaRPr sz="3200">
              <a:cs typeface="B Titr" panose="00000700000000000000" pitchFamily="2" charset="-78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24416" y="4954523"/>
            <a:ext cx="2765298" cy="1770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0600" y="0"/>
            <a:ext cx="2444495" cy="1229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6770608" y="420469"/>
            <a:ext cx="4735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008000"/>
                </a:solidFill>
                <a:cs typeface="B Titr" panose="00000700000000000000" pitchFamily="2" charset="-78"/>
              </a:rPr>
              <a:t>رویکرد اول « مدل لیبرالی »</a:t>
            </a:r>
            <a:endParaRPr lang="fa-IR" sz="3600">
              <a:solidFill>
                <a:srgbClr val="008000"/>
              </a:solidFill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1371600"/>
            <a:ext cx="105392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1ـ این </a:t>
            </a:r>
            <a:r>
              <a:rPr lang="fa-IR" sz="2000">
                <a:solidFill>
                  <a:srgbClr val="000000"/>
                </a:solidFill>
                <a:cs typeface="B Titr" panose="00000700000000000000" pitchFamily="2" charset="-78"/>
              </a:rPr>
              <a:t>جامعه شناسان معتقدند که نابرابری اجتماعی برای </a:t>
            </a:r>
            <a:r>
              <a:rPr lang="fa-IR" sz="2000">
                <a:solidFill>
                  <a:srgbClr val="FF0000"/>
                </a:solidFill>
                <a:cs typeface="B Titr" panose="00000700000000000000" pitchFamily="2" charset="-78"/>
              </a:rPr>
              <a:t>بقای جامعه ضرورت </a:t>
            </a:r>
            <a:r>
              <a:rPr lang="fa-IR" sz="2000">
                <a:solidFill>
                  <a:srgbClr val="000000"/>
                </a:solidFill>
                <a:cs typeface="B Titr" panose="00000700000000000000" pitchFamily="2" charset="-78"/>
              </a:rPr>
              <a:t>دارد .</a:t>
            </a:r>
          </a:p>
          <a:p>
            <a:pPr>
              <a:lnSpc>
                <a:spcPct val="250000"/>
              </a:lnSpc>
            </a:pP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2ـ از </a:t>
            </a:r>
            <a:r>
              <a:rPr lang="fa-IR" sz="2000">
                <a:solidFill>
                  <a:srgbClr val="000000"/>
                </a:solidFill>
                <a:cs typeface="B Titr" panose="00000700000000000000" pitchFamily="2" charset="-78"/>
              </a:rPr>
              <a:t>نظر آنان نابرابری های اجتماعی از تفاوت ها یا نابرابری های </a:t>
            </a:r>
            <a:r>
              <a:rPr lang="fa-IR" sz="2000">
                <a:solidFill>
                  <a:srgbClr val="FF0000"/>
                </a:solidFill>
                <a:cs typeface="B Titr" panose="00000700000000000000" pitchFamily="2" charset="-78"/>
              </a:rPr>
              <a:t>طبیعی </a:t>
            </a:r>
            <a:r>
              <a:rPr lang="fa-IR" sz="2000">
                <a:solidFill>
                  <a:srgbClr val="000000"/>
                </a:solidFill>
                <a:cs typeface="B Titr" panose="00000700000000000000" pitchFamily="2" charset="-78"/>
              </a:rPr>
              <a:t>بر می خیزد ، بنابراین </a:t>
            </a:r>
            <a:r>
              <a:rPr lang="fa-IR" sz="2000">
                <a:solidFill>
                  <a:srgbClr val="FF0000"/>
                </a:solidFill>
                <a:cs typeface="B Titr" panose="00000700000000000000" pitchFamily="2" charset="-78"/>
              </a:rPr>
              <a:t>عادلانه </a:t>
            </a:r>
            <a:r>
              <a:rPr lang="fa-IR" sz="2000">
                <a:solidFill>
                  <a:srgbClr val="000000"/>
                </a:solidFill>
                <a:cs typeface="B Titr" panose="00000700000000000000" pitchFamily="2" charset="-78"/>
              </a:rPr>
              <a:t>است .</a:t>
            </a:r>
          </a:p>
          <a:p>
            <a:pPr>
              <a:lnSpc>
                <a:spcPct val="250000"/>
              </a:lnSpc>
            </a:pP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3ـ این </a:t>
            </a:r>
            <a:r>
              <a:rPr lang="fa-IR" sz="2000">
                <a:solidFill>
                  <a:srgbClr val="000000"/>
                </a:solidFill>
                <a:cs typeface="B Titr" panose="00000700000000000000" pitchFamily="2" charset="-78"/>
              </a:rPr>
              <a:t>جامعه شناسان معتقدند که از گذشته تا کنون ، هیچ جامعه ای بدون قشر بندی اجتماعی نبوده است .</a:t>
            </a:r>
          </a:p>
          <a:p>
            <a:pPr>
              <a:lnSpc>
                <a:spcPct val="250000"/>
              </a:lnSpc>
            </a:pPr>
            <a:r>
              <a:rPr lang="fa-IR" sz="2000" smtClean="0">
                <a:solidFill>
                  <a:srgbClr val="000000"/>
                </a:solidFill>
                <a:cs typeface="B Titr" panose="00000700000000000000" pitchFamily="2" charset="-78"/>
              </a:rPr>
              <a:t>4ـ قشر </a:t>
            </a:r>
            <a:r>
              <a:rPr lang="fa-IR" sz="2000">
                <a:solidFill>
                  <a:srgbClr val="000000"/>
                </a:solidFill>
                <a:cs typeface="B Titr" panose="00000700000000000000" pitchFamily="2" charset="-78"/>
              </a:rPr>
              <a:t>بندی پدیده ای است که در همه زمان ها و مکان ها وجود داشته است .</a:t>
            </a:r>
            <a:endParaRPr lang="fa-IR" sz="2000"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11449811" y="1435608"/>
            <a:ext cx="599440" cy="3195955"/>
          </a:xfrm>
          <a:custGeom>
            <a:avLst/>
            <a:gdLst/>
            <a:ahLst/>
            <a:cxnLst/>
            <a:rect l="l" t="t" r="r" b="b"/>
            <a:pathLst>
              <a:path w="599440" h="3195954">
                <a:moveTo>
                  <a:pt x="0" y="0"/>
                </a:moveTo>
                <a:lnTo>
                  <a:pt x="79597" y="1783"/>
                </a:lnTo>
                <a:lnTo>
                  <a:pt x="151130" y="6815"/>
                </a:lnTo>
                <a:lnTo>
                  <a:pt x="211740" y="14620"/>
                </a:lnTo>
                <a:lnTo>
                  <a:pt x="258572" y="24722"/>
                </a:lnTo>
                <a:lnTo>
                  <a:pt x="299466" y="49911"/>
                </a:lnTo>
                <a:lnTo>
                  <a:pt x="299466" y="1548002"/>
                </a:lnTo>
                <a:lnTo>
                  <a:pt x="310165" y="1561269"/>
                </a:lnTo>
                <a:lnTo>
                  <a:pt x="387191" y="1583293"/>
                </a:lnTo>
                <a:lnTo>
                  <a:pt x="447802" y="1591098"/>
                </a:lnTo>
                <a:lnTo>
                  <a:pt x="519334" y="1596130"/>
                </a:lnTo>
                <a:lnTo>
                  <a:pt x="598932" y="1597914"/>
                </a:lnTo>
                <a:lnTo>
                  <a:pt x="519334" y="1599697"/>
                </a:lnTo>
                <a:lnTo>
                  <a:pt x="447801" y="1604729"/>
                </a:lnTo>
                <a:lnTo>
                  <a:pt x="387191" y="1612534"/>
                </a:lnTo>
                <a:lnTo>
                  <a:pt x="340359" y="1622636"/>
                </a:lnTo>
                <a:lnTo>
                  <a:pt x="299466" y="1647825"/>
                </a:lnTo>
                <a:lnTo>
                  <a:pt x="299466" y="3145916"/>
                </a:lnTo>
                <a:lnTo>
                  <a:pt x="288766" y="3159183"/>
                </a:lnTo>
                <a:lnTo>
                  <a:pt x="258572" y="3171105"/>
                </a:lnTo>
                <a:lnTo>
                  <a:pt x="211740" y="3181207"/>
                </a:lnTo>
                <a:lnTo>
                  <a:pt x="151130" y="3189012"/>
                </a:lnTo>
                <a:lnTo>
                  <a:pt x="79597" y="3194044"/>
                </a:lnTo>
                <a:lnTo>
                  <a:pt x="0" y="3195828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082795"/>
            <a:ext cx="3694176" cy="2775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1246145" y="304800"/>
            <a:ext cx="10641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3333FF"/>
                </a:solidFill>
                <a:cs typeface="B Titr" panose="00000700000000000000" pitchFamily="2" charset="-78"/>
              </a:rPr>
              <a:t>نقاط ضعف رویکرد اول ( </a:t>
            </a:r>
            <a:r>
              <a:rPr lang="fa-IR" sz="3600" smtClean="0">
                <a:solidFill>
                  <a:srgbClr val="CC00CC"/>
                </a:solidFill>
                <a:cs typeface="B Titr" panose="00000700000000000000" pitchFamily="2" charset="-78"/>
              </a:rPr>
              <a:t>مدل لیبرالی </a:t>
            </a:r>
            <a:r>
              <a:rPr lang="fa-IR" sz="3600" smtClean="0">
                <a:solidFill>
                  <a:srgbClr val="3333FF"/>
                </a:solidFill>
                <a:cs typeface="B Titr" panose="00000700000000000000" pitchFamily="2" charset="-78"/>
              </a:rPr>
              <a:t>) به نابرابری های اجتماعی</a:t>
            </a:r>
            <a:endParaRPr lang="fa-IR" sz="3600">
              <a:solidFill>
                <a:srgbClr val="3333FF"/>
              </a:solidFill>
              <a:cs typeface="B Titr" panose="000007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87465" y="1295400"/>
            <a:ext cx="1047113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smtClean="0">
                <a:cs typeface="B Titr" panose="00000700000000000000" pitchFamily="2" charset="-78"/>
              </a:rPr>
              <a:t>1ـ طرفداران با </a:t>
            </a:r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طبیعی دانستن قشربندی اجتماعی </a:t>
            </a:r>
            <a:r>
              <a:rPr lang="fa-IR" sz="2400" smtClean="0">
                <a:cs typeface="B Titr" panose="00000700000000000000" pitchFamily="2" charset="-78"/>
              </a:rPr>
              <a:t>، نقش انسان ها در پدید آمدن و تداوم آن را </a:t>
            </a:r>
          </a:p>
          <a:p>
            <a:pPr>
              <a:lnSpc>
                <a:spcPct val="150000"/>
              </a:lnSpc>
            </a:pPr>
            <a:r>
              <a:rPr lang="fa-IR" sz="2400" smtClean="0">
                <a:cs typeface="B Titr" panose="00000700000000000000" pitchFamily="2" charset="-78"/>
              </a:rPr>
              <a:t>نادیده می گیرند و </a:t>
            </a:r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تغییر</a:t>
            </a:r>
            <a:r>
              <a:rPr lang="fa-IR" sz="2400" smtClean="0">
                <a:cs typeface="B Titr" panose="00000700000000000000" pitchFamily="2" charset="-78"/>
              </a:rPr>
              <a:t> در آن را چندان </a:t>
            </a:r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امکان پذیر نمی دانند</a:t>
            </a:r>
            <a:endParaRPr lang="fa-IR" sz="240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6908" y="2738735"/>
            <a:ext cx="7351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2ـ با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تاکید بر کارکرد های قشر بندی آن را </a:t>
            </a:r>
            <a:r>
              <a:rPr lang="fa-IR" sz="2400">
                <a:solidFill>
                  <a:srgbClr val="FF0000"/>
                </a:solidFill>
                <a:cs typeface="B Titr" panose="00000700000000000000" pitchFamily="2" charset="-78"/>
              </a:rPr>
              <a:t>تایید و تثبیت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می کنند .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2051" y="3447871"/>
            <a:ext cx="10782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3ـ با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این که طرفداران قشربندی اجتماعی رقابت را در زندگی اجتماعی ، ضروری می دانند اما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از </a:t>
            </a:r>
            <a:r>
              <a:rPr lang="fa-IR" sz="2400" smtClean="0">
                <a:solidFill>
                  <a:srgbClr val="000000"/>
                </a:solidFill>
                <a:cs typeface="B Titr" panose="00000700000000000000" pitchFamily="2" charset="-78"/>
              </a:rPr>
              <a:t>این نکته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مهم غفلت می کنند که در </a:t>
            </a:r>
            <a:r>
              <a:rPr lang="fa-IR" sz="2400">
                <a:solidFill>
                  <a:srgbClr val="FF0000"/>
                </a:solidFill>
                <a:cs typeface="B Titr" panose="00000700000000000000" pitchFamily="2" charset="-78"/>
              </a:rPr>
              <a:t>رقابت عادلانه نقطه شروع رقابت باید یکسان </a:t>
            </a:r>
            <a:r>
              <a:rPr lang="fa-IR" sz="2400">
                <a:solidFill>
                  <a:srgbClr val="000000"/>
                </a:solidFill>
                <a:cs typeface="B Titr" panose="00000700000000000000" pitchFamily="2" charset="-78"/>
              </a:rPr>
              <a:t>باشد .</a:t>
            </a:r>
            <a:endParaRPr lang="fa-IR" sz="2400"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C1F1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1053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 Mitra,Bold</vt:lpstr>
      <vt:lpstr>B Titr</vt:lpstr>
      <vt:lpstr>B Zar,Bold</vt:lpstr>
      <vt:lpstr>Calibri</vt:lpstr>
      <vt:lpstr>Century Gothic</vt:lpstr>
      <vt:lpstr>Wingdings</vt:lpstr>
      <vt:lpstr>Office Theme</vt:lpstr>
      <vt:lpstr>PowerPoint Presentation</vt:lpstr>
      <vt:lpstr>اسمی</vt:lpstr>
      <vt:lpstr>برخی تفاوت ها اسمی نامیده می شوند و نمی توان افراد را بر اساس ان رتبه بندی کرد .  مثلا برخی افراد سفید پوست و برخی رنگین پوست هستند .  این دو گروه از نظر رنگ پوست متفاوت هستند ، اما هیچ کدام بر دیگری برتری ندارد .</vt:lpstr>
      <vt:lpstr>برخی تفاوت ها مانند قد ، هوش ، ثروت و تحصیلات ، تفاوت رتبه ای هستند و می توان افراد را بر اساس این تفاوت ها ، رتبه بندی کرد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حوزه رقابت ، حوزه برابری</vt:lpstr>
      <vt:lpstr>حوزه رقابت ، حوزه برابری</vt:lpstr>
      <vt:lpstr>این رویکرد نه با رهاسازی مطلق ( مدل لیبرالی ) موافق است نه با کنترل مطلق ( مدل کمونیستی 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 Max</dc:creator>
  <cp:lastModifiedBy>Soltani</cp:lastModifiedBy>
  <cp:revision>21</cp:revision>
  <dcterms:created xsi:type="dcterms:W3CDTF">2019-12-03T07:11:09Z</dcterms:created>
  <dcterms:modified xsi:type="dcterms:W3CDTF">2019-12-06T20:38:18Z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2019-12-03T00:00:00Z</vt:filetime>
  </property>
</Properties>
</file>