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87" r:id="rId4"/>
    <p:sldId id="344" r:id="rId5"/>
    <p:sldId id="318" r:id="rId6"/>
    <p:sldId id="345" r:id="rId7"/>
    <p:sldId id="331" r:id="rId8"/>
    <p:sldId id="334" r:id="rId9"/>
    <p:sldId id="330" r:id="rId10"/>
    <p:sldId id="348" r:id="rId11"/>
    <p:sldId id="349" r:id="rId12"/>
    <p:sldId id="346" r:id="rId13"/>
    <p:sldId id="341" r:id="rId14"/>
    <p:sldId id="350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E8E00"/>
    <a:srgbClr val="E4FFAF"/>
    <a:srgbClr val="D4FF7D"/>
    <a:srgbClr val="FFDEFF"/>
    <a:srgbClr val="C0504D"/>
    <a:srgbClr val="FF3300"/>
    <a:srgbClr val="BCFF37"/>
    <a:srgbClr val="FF9900"/>
    <a:srgbClr val="8E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1" autoAdjust="0"/>
    <p:restoredTop sz="93934" autoAdjust="0"/>
  </p:normalViewPr>
  <p:slideViewPr>
    <p:cSldViewPr>
      <p:cViewPr varScale="1">
        <p:scale>
          <a:sx n="116" d="100"/>
          <a:sy n="116" d="100"/>
        </p:scale>
        <p:origin x="2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FFC158-463B-453E-9654-316B0F98A1AD}" type="datetimeFigureOut">
              <a:rPr lang="fa-IR" smtClean="0"/>
              <a:t>1441/7/10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C77D93-3F8F-4DA4-B085-BBFC074D7EC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48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3566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415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913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8596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885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6253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2516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3102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6497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4080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911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1711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7848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842822" y="1910466"/>
            <a:ext cx="322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a-IR" altLang="ko-KR" sz="2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B Arshia" panose="00000400000000000000" pitchFamily="2" charset="-78"/>
              </a:rPr>
              <a:t>جامعه شناسی سه</a:t>
            </a:r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맑은 고딕" pitchFamily="50" charset="-127"/>
              <a:cs typeface="B Arshia" panose="000004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812360" y="771550"/>
            <a:ext cx="792088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1818830" y="2498001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altLang="ko-KR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Cheshmeh" panose="00000400000000000000" pitchFamily="2" charset="-78"/>
              </a:rPr>
              <a:t>پایه دوازدهم</a:t>
            </a:r>
            <a:endParaRPr lang="en-US" altLang="ko-K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B Cheshmeh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030145" y="761678"/>
            <a:ext cx="720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32440" y="195486"/>
            <a:ext cx="4320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280838"/>
            <a:ext cx="118775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افق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علوم اجتماعی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4741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دو انقلاب در یک قرن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8557" y="2053927"/>
            <a:ext cx="8856984" cy="296609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843808" y="1776131"/>
            <a:ext cx="5552732" cy="44940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008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25374" y="1806200"/>
            <a:ext cx="5558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نظر امام خمینی در مورد امکان دستیابی به جامعه مطلوب فقه شیعه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44659" y="2422573"/>
            <a:ext cx="91450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در پایان قرن بیستم، امام خمینی در ادامة تلاش و مبارزه برای تشکیل جامعة مطلوب به این نتیجه رسید كه مردم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ایران می توانند با مشاركت و حضور فعال خود، جامعه ای ایجادكنند كه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هردو ویژگی جامعة مطلوب را داشته باشد</a:t>
            </a:r>
            <a:r>
              <a:rPr lang="fa-IR" b="1" dirty="0">
                <a:cs typeface="B Nazanin" panose="00000400000000000000" pitchFamily="2" charset="-78"/>
              </a:rPr>
              <a:t>؛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یعنی هم قوانین آن عادلانه باشند و هم مجریان این قوانین از دو شرط علم و عدالت برخوردار باشند.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مردم در این جامعه از طریق مجلس شورای اسلامی و مجلس خبرگان در تحقق بخشیدن به نظام مطلوب در عصر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غیبت مشاركت می كنند.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مجلس شورای اسلامی </a:t>
            </a:r>
            <a:r>
              <a:rPr lang="fa-IR" b="1" dirty="0">
                <a:cs typeface="B Nazanin" panose="00000400000000000000" pitchFamily="2" charset="-78"/>
              </a:rPr>
              <a:t>با مشاركت نمایندگان مردم موظف است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شرط اول </a:t>
            </a:r>
            <a:r>
              <a:rPr lang="fa-IR" b="1" dirty="0">
                <a:cs typeface="B Nazanin" panose="00000400000000000000" pitchFamily="2" charset="-78"/>
              </a:rPr>
              <a:t>را محقق كند.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مجلس خبرگان </a:t>
            </a:r>
            <a:r>
              <a:rPr lang="fa-IR" b="1" dirty="0">
                <a:cs typeface="B Nazanin" panose="00000400000000000000" pitchFamily="2" charset="-78"/>
              </a:rPr>
              <a:t>نیز موظف است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شرط دوم </a:t>
            </a:r>
            <a:r>
              <a:rPr lang="fa-IR" b="1" dirty="0">
                <a:cs typeface="B Nazanin" panose="00000400000000000000" pitchFamily="2" charset="-78"/>
              </a:rPr>
              <a:t>را تحقق بخشد؛یعنی رهبر جامعه را بر اساس معیارهای اسلامی شناسایی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و معرفی كند و بر عملکرد او نظارت نماید.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29" y="0"/>
            <a:ext cx="3714065" cy="20539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3674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1952" y="-6929"/>
            <a:ext cx="4320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11960" y="-56286"/>
            <a:ext cx="383998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ویژگی ها و ظرفیت های علوم اجتماعی جهان اسلام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8965" y="1383216"/>
            <a:ext cx="7492363" cy="9233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عالمان مسلمان در دوران معاصر در توصیف و تبیین وضعیت كنونی جهان اسلام مطالب زیادی نوشته اند.</a:t>
            </a:r>
          </a:p>
          <a:p>
            <a:pPr algn="ctr"/>
            <a:r>
              <a:rPr lang="fa-IR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آنها پس از آشنایی با علوم اجتماعیِ جهان متجدد، برای شناخت مسائل اجتماعی از نظریات جدید هم</a:t>
            </a:r>
          </a:p>
          <a:p>
            <a:pPr algn="ctr"/>
            <a:r>
              <a:rPr lang="fa-IR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 كمك گرفته اند</a:t>
            </a:r>
            <a:r>
              <a:rPr lang="fa-IR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.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cs typeface="B Nazanin" panose="00000400000000000000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84320" y="2355726"/>
            <a:ext cx="77768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93278" y="3062105"/>
            <a:ext cx="8712968" cy="174189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075054" y="2793504"/>
            <a:ext cx="6446956" cy="449406"/>
          </a:xfrm>
          <a:prstGeom prst="roundRect">
            <a:avLst/>
          </a:prstGeom>
          <a:solidFill>
            <a:srgbClr val="008000"/>
          </a:solidFill>
          <a:ln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735" y="2833541"/>
            <a:ext cx="6205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تعامل عالمان مسلمان با علوم اجتماعی مدرن چه پیامدهایی به دنبال داشت ؟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1016" y="3298654"/>
            <a:ext cx="8344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1- زمینة طرح نظریات جدید را فراهم آورد .</a:t>
            </a:r>
          </a:p>
        </p:txBody>
      </p:sp>
      <p:sp>
        <p:nvSpPr>
          <p:cNvPr id="2" name="Rectangle 1"/>
          <p:cNvSpPr/>
          <p:nvPr/>
        </p:nvSpPr>
        <p:spPr>
          <a:xfrm>
            <a:off x="2417063" y="4344665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4-  برای برون رفت از بحران هایی مانند بحران آگاهی و بحران معنا راه حل ارائه دهند.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3311" y="3986952"/>
            <a:ext cx="63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3- علاوه بر توصیف و تبیین مسائل جهان اسلام، مسائل جامعة جهانی را هم تحلیل کنند.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6" y="3629239"/>
            <a:ext cx="7259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2- به متفکران مسلمان امکان می دهد که علوم اجتماعی جهان اسلام را گسترش دهند.</a:t>
            </a:r>
          </a:p>
        </p:txBody>
      </p:sp>
    </p:spTree>
    <p:extLst>
      <p:ext uri="{BB962C8B-B14F-4D97-AF65-F5344CB8AC3E}">
        <p14:creationId xmlns:p14="http://schemas.microsoft.com/office/powerpoint/2010/main" val="311563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09907" y="-38282"/>
            <a:ext cx="504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207549"/>
            <a:ext cx="8869541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این دانش بر اساس تعریفی از علم خواهد بود که مناسب با معنای علم در جهان اسلام است.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4578" y="1595570"/>
            <a:ext cx="8874507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1600" b="1" dirty="0">
                <a:cs typeface="B Nazanin" panose="00000400000000000000" pitchFamily="2" charset="-78"/>
              </a:rPr>
              <a:t>علم اجتماعی جهان اسلام از منابع و ابزارهای تجربی برای توصیف و تبیین مسائل اجتماعی استفاده خواهد کرد، ولی تبیین های علمی جهان اسلام به شناخت تجربی محدود نمی شود و از منابع عقلانی و وحیانی نیز استفاده می کند.</a:t>
            </a:r>
            <a:endParaRPr lang="fa-IR" sz="1600" b="1" dirty="0">
              <a:latin typeface="BNazanin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062" y="2800314"/>
            <a:ext cx="8869541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عقلانیت در جهان اسلام به رغم تعامل با فرهنگ و سنت های تاریخی محیط خود، ارزش ها و اعتبارروشنگرانه خود را از متن </a:t>
            </a: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فرهنگ و کنش های عاملان نمی گیرد بلکه عاملان با استفاده از این عقلانیت به گونه ای مستقل به ارزیابی فرهنگ و تاریخ</a:t>
            </a: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 مربوط به خود می پردازند.</a:t>
            </a:r>
            <a:endParaRPr lang="fa-IR" sz="1600" b="1" dirty="0">
              <a:latin typeface="BNazanin"/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5708" y="2197942"/>
            <a:ext cx="8869541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عقلانیت مورد استفاده در جهان اسلام علاوه بر تعامل با داده های حسی و تجربی و تعامل فعال با ارزش ها،هنجارها و آرمان های فرهنگی و اجتماعی و تاریخی پیرامون خود، آنها را مورد ارزیابی انتقادی قرار می دهد.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578" y="3687440"/>
            <a:ext cx="8880575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عقلانیت جهان اسلام در تولید دانش علمی نسبت به محیط فرهنگی و اجتماعی نقش محوری دارد ولی همه عرصه های علمی </a:t>
            </a: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را به تنهایی سامان نمی دهد. بخشی از آن را به کمک حس و تجربه زیسته و بخشی دیگر را با استفاده از وحی سامان می بخشد.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7" name="Notched Right Arrow 16"/>
          <p:cNvSpPr/>
          <p:nvPr/>
        </p:nvSpPr>
        <p:spPr>
          <a:xfrm rot="5400000">
            <a:off x="6067484" y="711562"/>
            <a:ext cx="393407" cy="648072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02316" y="456930"/>
            <a:ext cx="5868486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12493" y="479471"/>
            <a:ext cx="57583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ویژگی های علوم اجتماعی جهان اسلام در مقایسه با علوم اجتماعی جهان متجدد</a:t>
            </a:r>
            <a:endParaRPr lang="en-US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11960" y="-56286"/>
            <a:ext cx="383998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ویژگی ها و ظرفیت های علوم اجتماعی جهان اسلام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4578" y="4328344"/>
            <a:ext cx="8880575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علم اجتماعی جهان اسلام،علاوه بر تبیین وضعیت موجود جهان اسلام، دربارة وضعیت مطلوب و آرمانی جامعه اسلامی و همچنین جامعه جهانی نیز داوری خواهد کرد و راه هایبرون رفت از وضعیت موجود به سوی وضعیت مطلوب را شناسایی می کند.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183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09907" y="-38282"/>
            <a:ext cx="504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798" y="2355727"/>
            <a:ext cx="8532845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/>
              <a:t>قدرت فهم، تفسیر و توصیف پدیده های اجتماعی را دارد.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995" y="2848478"/>
            <a:ext cx="8537622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b="1" dirty="0"/>
              <a:t>توان تبیین و شناخت علل شکل گیری و به وجود آمدن پدیده های اجتماعی را دارد.</a:t>
            </a:r>
            <a:endParaRPr lang="fa-IR" b="1" dirty="0">
              <a:latin typeface="BNazanin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0476" y="3745805"/>
            <a:ext cx="8532845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/>
              <a:t>دربارة جامعه آرمانی سخن می گوید.</a:t>
            </a:r>
            <a:endParaRPr lang="fa-IR" b="1" dirty="0">
              <a:latin typeface="BNazanin"/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9348" y="3277974"/>
            <a:ext cx="8532845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/>
              <a:t>دربارة ارزش ها، هنجارها و آرمان های درون فرهنگ های مختلف می تواند داوری کند.</a:t>
            </a:r>
            <a:r>
              <a:rPr lang="fa-IR" b="1" dirty="0">
                <a:cs typeface="B Nazanin" panose="00000400000000000000" pitchFamily="2" charset="-78"/>
              </a:rPr>
              <a:t>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9443" y="4200221"/>
            <a:ext cx="854346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با توصیف و تبیین وضعیت موجود راه های برون رفت از آن را به سوی جامعه مطلوب شناسایی می کند.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7" name="Notched Right Arrow 16"/>
          <p:cNvSpPr/>
          <p:nvPr/>
        </p:nvSpPr>
        <p:spPr>
          <a:xfrm rot="5400000">
            <a:off x="7155694" y="1650652"/>
            <a:ext cx="534810" cy="875339"/>
          </a:xfrm>
          <a:prstGeom prst="notchedRightArrow">
            <a:avLst/>
          </a:prstGeom>
          <a:solidFill>
            <a:schemeClr val="accent4">
              <a:lumMod val="5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11235" y="1438950"/>
            <a:ext cx="3732112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99992" y="1491042"/>
            <a:ext cx="3732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کاربرد های علوم اجتماعی جهان اسلام عبارتند از : </a:t>
            </a:r>
            <a:endParaRPr lang="en-US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11960" y="-56286"/>
            <a:ext cx="383998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ویژگی ها و ظرفیت های علوم اجتماعی جهان اسلام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9512" y="4754804"/>
            <a:ext cx="48603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پایان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69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r" defTabSz="914400" rtl="1" eaLnBrk="1" latinLnBrk="1" hangingPunct="1"/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4320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افق علوم علوم اجتماعی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Snip Single Corner Rectangle 1"/>
          <p:cNvSpPr/>
          <p:nvPr/>
        </p:nvSpPr>
        <p:spPr>
          <a:xfrm>
            <a:off x="179512" y="332410"/>
            <a:ext cx="8784976" cy="4687612"/>
          </a:xfrm>
          <a:prstGeom prst="snip1Rect">
            <a:avLst>
              <a:gd name="adj" fmla="val 3754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1" hangingPunct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9513" y="285460"/>
            <a:ext cx="86636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                             </a:t>
            </a:r>
            <a:r>
              <a:rPr lang="fa-IR" b="1" dirty="0">
                <a:cs typeface="B Nazanin" panose="00000400000000000000" pitchFamily="2" charset="-78"/>
              </a:rPr>
              <a:t>تمدن اسلام كه وارث فرهنگ قدیم شرق و غرب شد، نه تقلیدكنندة صرف از فرهنگ های 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                         سابـق بود، نه ادامـه دهندة محض،تركیب كننـده و تکمیل کننـده بـود. دورة كمال آن، دورة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           سازندگی بود؛ ساختن یك فرهنگ جهانی و انسانی. 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              در قلمرو چنین تمدن قاهـری، عناصر مختلفی راه داشت: یونانـی، هنـدی، ایرانـی و حتی چینـی، امّا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   اهمیت در تركیب این تمدن است و اساس اسلامی آن، كه ارزش جهانی و انسانی دارد.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به علاوه، آنچه این تمدن را جهانی كرده، شوق و ارادة كسانی است كه خود از هر قوم و ملتی كه بوده اند، به هر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حال منادی اسلام بوده اند و اسلام، انسانی بود و الهی. نه شرقی بود و نه غربی. جامعة اسلامـی هم كه وارث این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تمدن عظیم بود، جامعه ای بود كه مركز آن قرآن بود، نه شام و نه عراق، و با وجود درگیری هایی كه طی اعصار بین فرمانروایان آن روی می داد، در سراسر آن یك قانون اساسی وجود داشت: قرآن. 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در قلمرو جهان اسلام نه مـرزی موجود بود نه نـژادی ، نه شرقـی در كار بود و نه غربـی. در مصر یك خراسانی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حكومت می كرد و در هند یك ترك.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غزالی در بغداد كتاب در رد فلسفه می نوشت و ابن رشد در اندلـس به آن جواب می داد. تا وقتی جامعة اسلامـی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در داخل به سبب مدارا و وحدت، از همكـاری تمام عناصر جامعـه بهره داشت و در خارج با دنیـای غیر اسلامـی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مرتبط بود، با قدرت و بنیة قوی از نظر جسم و روح می توانست هرچیز تازه و مطبوع را جذب و هضم كند.</a:t>
            </a:r>
          </a:p>
          <a:p>
            <a:pPr rtl="1"/>
            <a:r>
              <a:rPr lang="fa-IR" b="1" dirty="0">
                <a:cs typeface="B Nazanin" panose="00000400000000000000" pitchFamily="2" charset="-78"/>
              </a:rPr>
              <a:t>( عبدالحسین زرین كوب، كارنامة اسلام )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780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r" defTabSz="914400" rtl="1" eaLnBrk="1" latinLnBrk="1" hangingPunct="1"/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4320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 افق علوم علوم اجتماعی در جهان اسلام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Snip Single Corner Rectangle 1"/>
          <p:cNvSpPr/>
          <p:nvPr/>
        </p:nvSpPr>
        <p:spPr>
          <a:xfrm>
            <a:off x="179512" y="332410"/>
            <a:ext cx="8784976" cy="4687612"/>
          </a:xfrm>
          <a:prstGeom prst="snip1Rect">
            <a:avLst>
              <a:gd name="adj" fmla="val 3754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1" hangingPunct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9513" y="1320597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rgbClr val="4D4D4D"/>
                </a:solidFill>
                <a:latin typeface="BNazaninBold"/>
                <a:cs typeface="B Nazanin" panose="00000400000000000000" pitchFamily="2" charset="-78"/>
              </a:rPr>
              <a:t>                                </a:t>
            </a:r>
            <a:r>
              <a:rPr lang="fa-IR" b="1" dirty="0">
                <a:cs typeface="B Nazanin" panose="00000400000000000000" pitchFamily="2" charset="-78"/>
              </a:rPr>
              <a:t>اسلام دین زندگی و حیات است.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                 اسلام دین زمان و مكان خاصی نیست تا حیات بخشیـدن آن به قرون و دوران خاصی محـدود و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           منحصر باشد. جهان اسلام با همة فراز و فرودهایش همچنان زنده است. جهان اجتماعی ای که آگاهی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      همراه عمـل و عملِ توأم با آگاهـی دارد، زنـده است. این دو ویژگـی اساسـی، سایر نشانه ها همچـون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   همبستگی،تعاون و همکاری، امید و اطمینان، توجه به آینده و برنامه ریزی برای آن و نیز واكنش متناسب را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    به دنبال می آورد.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fa-IR" b="1" dirty="0">
                <a:cs typeface="B Nazanin" panose="00000400000000000000" pitchFamily="2" charset="-78"/>
              </a:rPr>
              <a:t>   به نظر شما ، علائم زنده بودن جهان اسلام كدام اند؟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642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5760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23928" y="-48643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مدارا ، مقاومت و عدالت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741" y="1851401"/>
            <a:ext cx="8931755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فقه مسائل اجتماعی را توصیف یا تبیین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نمی کند </a:t>
            </a:r>
            <a:r>
              <a:rPr lang="fa-IR" b="1" dirty="0">
                <a:cs typeface="B Nazanin" panose="00000400000000000000" pitchFamily="2" charset="-78"/>
              </a:rPr>
              <a:t>اما دربارة چگونگی رفتار اجتماعی مسلمانان و جامعة اسلامی، 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احكام و قواعدی را مطرح می کند.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624" y="2596238"/>
            <a:ext cx="893175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جامعة اسلامی با استفاده از این شاخة علم اجتماعی خود، رفتارها و هنجارهای اجتماعی را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ارزیابی و نقد </a:t>
            </a:r>
            <a:r>
              <a:rPr lang="fa-IR" b="1" dirty="0">
                <a:cs typeface="B Nazanin" panose="00000400000000000000" pitchFamily="2" charset="-78"/>
              </a:rPr>
              <a:t>می نماید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و دربارة آنها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داوری</a:t>
            </a:r>
            <a:r>
              <a:rPr lang="fa-IR" b="1" dirty="0">
                <a:cs typeface="B Nazanin" panose="00000400000000000000" pitchFamily="2" charset="-78"/>
              </a:rPr>
              <a:t> می کند.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3236" y="1018177"/>
            <a:ext cx="2374580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 rot="5400000">
            <a:off x="6818515" y="1143262"/>
            <a:ext cx="40941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57965" y="1037276"/>
            <a:ext cx="1967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علم فقه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1006" y="3367905"/>
            <a:ext cx="8930372" cy="369332"/>
          </a:xfrm>
          <a:prstGeom prst="rect">
            <a:avLst/>
          </a:prstGeom>
          <a:solidFill>
            <a:srgbClr val="99FF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علم فقه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ویژگی های جامعة مطلوب و آرمانی </a:t>
            </a:r>
            <a:r>
              <a:rPr lang="fa-IR" b="1" dirty="0">
                <a:cs typeface="B Nazanin" panose="00000400000000000000" pitchFamily="2" charset="-78"/>
              </a:rPr>
              <a:t>را مشخص می کند.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373" y="3824414"/>
            <a:ext cx="8930373" cy="369332"/>
          </a:xfrm>
          <a:prstGeom prst="rect">
            <a:avLst/>
          </a:prstGeom>
          <a:solidFill>
            <a:srgbClr val="FFFFE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علم فقه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راه های برون رفت از وضعیت موجود به سوی وضعیت مطلوب </a:t>
            </a:r>
            <a:r>
              <a:rPr lang="fa-IR" b="1" dirty="0">
                <a:cs typeface="B Nazanin" panose="00000400000000000000" pitchFamily="2" charset="-78"/>
              </a:rPr>
              <a:t>را تجویز می کند.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609520"/>
            <a:ext cx="472757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</a:rPr>
              <a:t>مهم ترین شاخه های علوم اجتماعی مسلمانان، </a:t>
            </a:r>
            <a:r>
              <a:rPr lang="fa-IR" b="1" dirty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Nazanin"/>
              </a:rPr>
              <a:t>علم فقه </a:t>
            </a:r>
            <a:r>
              <a:rPr lang="fa-IR" b="1" dirty="0">
                <a:solidFill>
                  <a:schemeClr val="bg1"/>
                </a:solidFill>
                <a:latin typeface="BNazanin"/>
              </a:rPr>
              <a:t>است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25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5760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23928" y="-48643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مدارا ، مقاومت و عدالت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891" y="3279444"/>
            <a:ext cx="8811285" cy="369332"/>
          </a:xfrm>
          <a:prstGeom prst="rect">
            <a:avLst/>
          </a:prstGeom>
          <a:solidFill>
            <a:srgbClr val="E4FFA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مكاتب و مذاهب فقهی به رغم تفاوت هایی كه با هم داشته اند، از مشترکات فراوانی هم برخوردار بوده اند.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891" y="3755667"/>
            <a:ext cx="881459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فقه اسلامی با </a:t>
            </a:r>
            <a:r>
              <a:rPr lang="fa-IR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به رسمیت شناختن تفاوت های قومی، نژادی، زبانی و فقهی</a:t>
            </a:r>
            <a:r>
              <a:rPr lang="fa-IR" b="1" dirty="0">
                <a:cs typeface="B Nazanin" panose="00000400000000000000" pitchFamily="2" charset="-78"/>
              </a:rPr>
              <a:t>، این تفاوت ها را به فرصتی برای 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شکل گیری امت اسلامی تبدیل کرد.</a:t>
            </a: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61698" y="1756080"/>
            <a:ext cx="2374580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 rot="5400000">
            <a:off x="6866977" y="1881165"/>
            <a:ext cx="409412" cy="936104"/>
          </a:xfrm>
          <a:prstGeom prst="notchedRightArrow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06427" y="1775179"/>
            <a:ext cx="1967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علم فقه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756381"/>
            <a:ext cx="472757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</a:rPr>
              <a:t>مهم ترین شاخه های علوم اجتماعی مسلمانان، </a:t>
            </a:r>
            <a:r>
              <a:rPr lang="fa-IR" b="1" dirty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BNazanin"/>
              </a:rPr>
              <a:t>علم فقه </a:t>
            </a:r>
            <a:r>
              <a:rPr lang="fa-IR" b="1" dirty="0">
                <a:solidFill>
                  <a:schemeClr val="bg1"/>
                </a:solidFill>
                <a:latin typeface="BNazanin"/>
              </a:rPr>
              <a:t>است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9891" y="2553923"/>
            <a:ext cx="8832947" cy="646331"/>
          </a:xfrm>
          <a:prstGeom prst="rect">
            <a:avLst/>
          </a:prstGeom>
          <a:solidFill>
            <a:srgbClr val="FFD1F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در طول تاریخ، در جهان اسلام مکاتب و مذاهب مختلف فقهی در </a:t>
            </a:r>
            <a:r>
              <a:rPr lang="fa-IR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مواجهه با شیوه های زندگی</a:t>
            </a:r>
            <a:r>
              <a:rPr lang="fa-IR" b="1" dirty="0">
                <a:solidFill>
                  <a:schemeClr val="dk1"/>
                </a:solidFill>
                <a:cs typeface="B Nazanin" panose="00000400000000000000" pitchFamily="2" charset="-78"/>
              </a:rPr>
              <a:t>، نظام های </a:t>
            </a:r>
            <a:r>
              <a:rPr lang="fa-IR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اجتماعی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و </a:t>
            </a:r>
            <a:r>
              <a:rPr lang="fa-IR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به ویژه قدرت های اجتماعی موجود</a:t>
            </a:r>
            <a:r>
              <a:rPr lang="fa-IR" b="1" dirty="0">
                <a:cs typeface="B Nazanin" panose="00000400000000000000" pitchFamily="2" charset="-78"/>
              </a:rPr>
              <a:t>، فعال بوده اند.</a:t>
            </a:r>
            <a:endParaRPr lang="en-US" b="1" dirty="0">
              <a:effectLst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341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504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4168" y="-56286"/>
            <a:ext cx="19677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مدارا ، مقاومت و عدالت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1720" y="3164358"/>
            <a:ext cx="65738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مدارای اجتماعی با مسلمانان و همة كسانی كه به دنبال زندگی صلح آمیزند</a:t>
            </a:r>
            <a:endParaRPr lang="en-US" sz="1700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35896" y="2318949"/>
            <a:ext cx="4102772" cy="43204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otched Right Arrow 18"/>
          <p:cNvSpPr/>
          <p:nvPr/>
        </p:nvSpPr>
        <p:spPr>
          <a:xfrm rot="5400000">
            <a:off x="5878619" y="2455748"/>
            <a:ext cx="409412" cy="936104"/>
          </a:xfrm>
          <a:prstGeom prst="notchedRightArrow">
            <a:avLst/>
          </a:prstGeom>
          <a:solidFill>
            <a:srgbClr val="00206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051720" y="4074626"/>
            <a:ext cx="6573878" cy="369332"/>
          </a:xfrm>
          <a:prstGeom prst="rect">
            <a:avLst/>
          </a:prstGeom>
          <a:solidFill>
            <a:srgbClr val="FFD1F1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تلاش برای تحقق و گسترش عدالت</a:t>
            </a:r>
            <a:endParaRPr lang="en-US" sz="17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51721" y="3619492"/>
            <a:ext cx="6573877" cy="369332"/>
          </a:xfrm>
          <a:prstGeom prst="rect">
            <a:avLst/>
          </a:prstGeom>
          <a:solidFill>
            <a:srgbClr val="99FFCC"/>
          </a:solidFill>
          <a:ln>
            <a:solidFill>
              <a:srgbClr val="68508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دفاع از مرزهای اسلامی در برابر تهاجم متجاوزان</a:t>
            </a:r>
            <a:endParaRPr lang="en-US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2140" y="2350307"/>
            <a:ext cx="3610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آرمان های اجتماعی فقه اسلامی عبارتند از :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51886">
            <a:off x="103685" y="459097"/>
            <a:ext cx="3324019" cy="22636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566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504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2200" y="-56286"/>
            <a:ext cx="167974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دو انقلاب در یک قرن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29379" y="1203598"/>
            <a:ext cx="7338756" cy="28112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0401" y="1379300"/>
            <a:ext cx="733122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فقه شیعه در ایران همواره نقش مهمی در تعیین نوع رابطة مردم با قدرت های داخلی وخارجی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داشته و در قرن بیستم توانسته است نظریات لازم برای دو انقلاب اجتماعی را پدید آورد: </a:t>
            </a:r>
          </a:p>
          <a:p>
            <a:pPr algn="ct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انقلاب مشروطه </a:t>
            </a:r>
            <a:r>
              <a:rPr lang="fa-IR" b="1" dirty="0">
                <a:cs typeface="B Nazanin" panose="00000400000000000000" pitchFamily="2" charset="-78"/>
              </a:rPr>
              <a:t>و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انقلاب اسلامی</a:t>
            </a:r>
            <a:r>
              <a:rPr lang="fa-IR" b="1" dirty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در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آغاز قرن بیستم</a:t>
            </a:r>
            <a:r>
              <a:rPr lang="fa-IR" b="1" dirty="0">
                <a:cs typeface="B Nazanin" panose="00000400000000000000" pitchFamily="2" charset="-78"/>
              </a:rPr>
              <a:t>،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میرزای نائینی </a:t>
            </a:r>
            <a:r>
              <a:rPr lang="fa-IR" b="1" dirty="0">
                <a:cs typeface="B Nazanin" panose="00000400000000000000" pitchFamily="2" charset="-78"/>
              </a:rPr>
              <a:t>با توجه به واقعیت های اجتماعی ایران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با استفاده از فقه</a:t>
            </a:r>
            <a:r>
              <a:rPr lang="fa-IR" b="1" dirty="0">
                <a:cs typeface="B Nazanin" panose="00000400000000000000" pitchFamily="2" charset="-78"/>
              </a:rPr>
              <a:t>،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نظام مشروطه </a:t>
            </a:r>
            <a:r>
              <a:rPr lang="fa-IR" b="1" dirty="0">
                <a:cs typeface="B Nazanin" panose="00000400000000000000" pitchFamily="2" charset="-78"/>
              </a:rPr>
              <a:t>را تبیین كرد 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در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پایان قرن بیستم</a:t>
            </a:r>
            <a:r>
              <a:rPr lang="fa-IR" b="1" dirty="0">
                <a:cs typeface="B Nazanin" panose="00000400000000000000" pitchFamily="2" charset="-78"/>
              </a:rPr>
              <a:t>،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امام خمینی </a:t>
            </a:r>
            <a:r>
              <a:rPr lang="fa-IR" b="1" dirty="0">
                <a:cs typeface="B Nazanin" panose="00000400000000000000" pitchFamily="2" charset="-78"/>
              </a:rPr>
              <a:t>نیز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با توجه به شرایط اجتماعی </a:t>
            </a:r>
            <a:r>
              <a:rPr lang="fa-IR" b="1" dirty="0">
                <a:cs typeface="B Nazanin" panose="00000400000000000000" pitchFamily="2" charset="-78"/>
              </a:rPr>
              <a:t>مسئلة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ولایت فقیه و 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انقلاب اسلامی </a:t>
            </a:r>
            <a:r>
              <a:rPr lang="fa-IR" b="1" dirty="0">
                <a:cs typeface="B Nazanin" panose="00000400000000000000" pitchFamily="2" charset="-78"/>
              </a:rPr>
              <a:t>را طرح نمودند . </a:t>
            </a:r>
          </a:p>
          <a:p>
            <a:pPr algn="r" rtl="1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مقبولیت و مرجعیت علم فقه در فرهنگ عمومی جامعة ایران </a:t>
            </a:r>
            <a:r>
              <a:rPr lang="fa-IR" b="1" dirty="0">
                <a:cs typeface="B Nazanin" panose="00000400000000000000" pitchFamily="2" charset="-78"/>
              </a:rPr>
              <a:t>موجب آن شد که بر اساس این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دو نظریة فقهی، دو انقلاب اجتماعی دریک قرن در جامعة ایران شكل بگیرد</a:t>
            </a:r>
            <a:r>
              <a:rPr lang="fa-IR" b="1" dirty="0"/>
              <a:t>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475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4741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دو انقلاب در یک قرن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1520" y="2946400"/>
            <a:ext cx="8712968" cy="1640415"/>
          </a:xfrm>
          <a:prstGeom prst="roundRect">
            <a:avLst/>
          </a:prstGeom>
          <a:ln>
            <a:solidFill>
              <a:srgbClr val="9933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419871" y="2746993"/>
            <a:ext cx="4502741" cy="449406"/>
          </a:xfrm>
          <a:prstGeom prst="roundRect">
            <a:avLst/>
          </a:prstGeom>
          <a:solidFill>
            <a:srgbClr val="9933FF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63888" y="2796850"/>
            <a:ext cx="43341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ویژگی های جامعه مطلوب از نظر فقه شیعه کدامند ؟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044" y="4062684"/>
            <a:ext cx="79444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2-  حاكمان و كارگزاران جامعه ، عالم به عدالت و عمل كننده به آن باشند؛ یعنی عالم و عادل باشند.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35" y="172757"/>
            <a:ext cx="5760639" cy="24911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910248" y="3510718"/>
            <a:ext cx="7593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1- روابط و ساختارهای جامعه با مشاركت و همراهی مردم، عادلانه باشد .</a:t>
            </a:r>
          </a:p>
        </p:txBody>
      </p:sp>
    </p:spTree>
    <p:extLst>
      <p:ext uri="{BB962C8B-B14F-4D97-AF65-F5344CB8AC3E}">
        <p14:creationId xmlns:p14="http://schemas.microsoft.com/office/powerpoint/2010/main" val="404396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51358" y="478267"/>
            <a:ext cx="69339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دهم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20538"/>
            <a:ext cx="4741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3868" y="-56286"/>
            <a:ext cx="406807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دو انقلاب در یک قرن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8557" y="2053927"/>
            <a:ext cx="8856984" cy="29660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843808" y="1776131"/>
            <a:ext cx="5552732" cy="44940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825374" y="1806200"/>
            <a:ext cx="5558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نظر میرزای نائینی در مورد امکان دستیابی به جامعه مطلوب فقه شیعه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174" y="2297136"/>
            <a:ext cx="88573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میرزای نائینی در آغاز قرن بیستم و در شرایط آن روز جامعة خود، معتقد بود که ما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نمی توانیم ویژگی دوم </a:t>
            </a:r>
            <a:r>
              <a:rPr lang="fa-IR" b="1" dirty="0">
                <a:cs typeface="B Nazanin" panose="00000400000000000000" pitchFamily="2" charset="-78"/>
              </a:rPr>
              <a:t>جامعة مطلوب ( کارگزاران عالم و عادل ) را  كه مستلزم تغییر نظام پادشاهی است  تحقق ببخشیم ولی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می توانیم ویژگی اول</a:t>
            </a:r>
            <a:r>
              <a:rPr lang="fa-IR" b="1" dirty="0">
                <a:cs typeface="B Nazanin" panose="00000400000000000000" pitchFamily="2" charset="-78"/>
              </a:rPr>
              <a:t> ( مشارکت و همراهی مردم در ساختارهای حکومتی ) چنین جامعه ای را محقق کنیم تا مردم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از طریق مجلس</a:t>
            </a:r>
            <a:r>
              <a:rPr lang="fa-IR" b="1" dirty="0">
                <a:cs typeface="B Nazanin" panose="00000400000000000000" pitchFamily="2" charset="-78"/>
              </a:rPr>
              <a:t>، سازمان ها و ساختارهای اجتماعی را به گونه ای عادلانه شکل دهند.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مطابق این نظریه، مشروطه كه مجلس را برقرار می سازد، اگرچه نظام مطلوب در زمان غیبت امام معصوم نیست،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ولی بهترین نظام ممكن در شرایط موجود آن روزگار است.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میرزای نائینی در این نظریه، بر حمایت مردم از تشكیل مجلس در نظام مشروطه، تأکید می کند. از نظر او</a:t>
            </a:r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 مشروطه به معنای مشروط کردن حاكمان و حکومتی است كه در چارچوب مقررات عادلانة مجلس عمل كند</a:t>
            </a:r>
            <a:r>
              <a:rPr lang="fa-IR" b="1" dirty="0">
                <a:cs typeface="B Nazanin" panose="00000400000000000000" pitchFamily="2" charset="-78"/>
              </a:rPr>
              <a:t>؛ یعنی مردم در مشروطه با كمك مجلس شورا، ویژگی اول نظام اسلامی را محقق كنند.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04"/>
            <a:ext cx="3923928" cy="18001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4550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1765</Words>
  <Application>Microsoft Macintosh PowerPoint</Application>
  <PresentationFormat>On-screen Show (16:9)</PresentationFormat>
  <Paragraphs>225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맑은 고딕</vt:lpstr>
      <vt:lpstr>Adobe Arabic</vt:lpstr>
      <vt:lpstr>Agency FB</vt:lpstr>
      <vt:lpstr>Arial</vt:lpstr>
      <vt:lpstr>BNazanin</vt:lpstr>
      <vt:lpstr>BNazaninBold</vt:lpstr>
      <vt:lpstr>Calibri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Microsoft Office User</cp:lastModifiedBy>
  <cp:revision>505</cp:revision>
  <dcterms:created xsi:type="dcterms:W3CDTF">2014-04-01T16:27:38Z</dcterms:created>
  <dcterms:modified xsi:type="dcterms:W3CDTF">2020-03-03T21:02:51Z</dcterms:modified>
</cp:coreProperties>
</file>